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RU3kqGuOga8yAAXXONN7aVLoh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o-NO"/>
              <a:t>How would you feel if you were suddenly told that you had lost your job due to outsourcing? Plenty of companies have chosen to move the production of goods, customer services and/or other tasks to cheaper locations or to other countries, in order to cut costs and make more mone</a:t>
            </a:r>
            <a:endParaRPr/>
          </a:p>
        </p:txBody>
      </p:sp>
      <p:sp>
        <p:nvSpPr>
          <p:cNvPr id="202" name="Google Shape;20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o-NO"/>
              <a:t>Hofsteade collectivistic/individualistic dimension of values</a:t>
            </a:r>
            <a:endParaRPr/>
          </a:p>
        </p:txBody>
      </p:sp>
      <p:sp>
        <p:nvSpPr>
          <p:cNvPr id="215" name="Google Shape;21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o-NO"/>
              <a:t>Tid: 10.20</a:t>
            </a:r>
            <a:endParaRPr/>
          </a:p>
        </p:txBody>
      </p:sp>
      <p:sp>
        <p:nvSpPr>
          <p:cNvPr id="227" name="Google Shape;22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o-NO" dirty="0"/>
              <a:t>We are going to watch a clip about Aunt Ji who doesn’t understand why he broke up with his girlfriend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no-NO" dirty="0"/>
              <a:t>You also have the scen wher Mr Puro asks about his parents and why he doesn’t live with them «But why?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no-NO" dirty="0"/>
              <a:t>Tid: 14.05</a:t>
            </a:r>
            <a:endParaRPr dirty="0"/>
          </a:p>
        </p:txBody>
      </p:sp>
      <p:sp>
        <p:nvSpPr>
          <p:cNvPr id="233" name="Google Shape;23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o-NO" dirty="0"/>
              <a:t>Her skal klippet når han reiser på toget vises.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no-NO" dirty="0"/>
              <a:t>Tid: 7.12</a:t>
            </a:r>
            <a:endParaRPr dirty="0"/>
          </a:p>
        </p:txBody>
      </p:sp>
      <p:sp>
        <p:nvSpPr>
          <p:cNvPr id="241" name="Google Shape;24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o-NO" dirty="0"/>
              <a:t>Show a clip where Asha tells Todd that she has been engaged since she was a child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no-NO" dirty="0"/>
              <a:t>Tid 1.11.</a:t>
            </a:r>
            <a:endParaRPr dirty="0"/>
          </a:p>
        </p:txBody>
      </p:sp>
      <p:sp>
        <p:nvSpPr>
          <p:cNvPr id="249" name="Google Shape;24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o-NO"/>
              <a:t>5- 10 minutes to discuss this.</a:t>
            </a:r>
            <a:endParaRPr/>
          </a:p>
          <a:p>
            <a:pPr marL="0" lvl="0" indent="0" algn="l" rtl="0">
              <a:spcBef>
                <a:spcPts val="0"/>
              </a:spcBef>
              <a:spcAft>
                <a:spcPts val="0"/>
              </a:spcAft>
              <a:buNone/>
            </a:pPr>
            <a:r>
              <a:rPr lang="no-NO"/>
              <a:t>Ask if someone want to share an experience with everyone.</a:t>
            </a:r>
            <a:endParaRPr/>
          </a:p>
          <a:p>
            <a:pPr marL="0" lvl="0" indent="0" algn="l" rtl="0">
              <a:spcBef>
                <a:spcPts val="0"/>
              </a:spcBef>
              <a:spcAft>
                <a:spcPts val="0"/>
              </a:spcAft>
              <a:buNone/>
            </a:pPr>
            <a:endParaRPr/>
          </a:p>
          <a:p>
            <a:pPr marL="0" lvl="0" indent="0" algn="l" rtl="0">
              <a:spcBef>
                <a:spcPts val="0"/>
              </a:spcBef>
              <a:spcAft>
                <a:spcPts val="0"/>
              </a:spcAft>
              <a:buNone/>
            </a:pPr>
            <a:r>
              <a:rPr lang="no-NO"/>
              <a:t>I can tell something from Hong Kong. </a:t>
            </a:r>
            <a:endParaRPr/>
          </a:p>
        </p:txBody>
      </p:sp>
      <p:sp>
        <p:nvSpPr>
          <p:cNvPr id="256" name="Google Shape;25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o-NO"/>
              <a:t>The climax, the turningpoint</a:t>
            </a:r>
            <a:endParaRPr/>
          </a:p>
          <a:p>
            <a:pPr marL="0" lvl="0" indent="0" algn="l" rtl="0">
              <a:spcBef>
                <a:spcPts val="0"/>
              </a:spcBef>
              <a:spcAft>
                <a:spcPts val="0"/>
              </a:spcAft>
              <a:buNone/>
            </a:pPr>
            <a:endParaRPr/>
          </a:p>
          <a:p>
            <a:pPr marL="0" lvl="0" indent="0" algn="l" rtl="0">
              <a:spcBef>
                <a:spcPts val="0"/>
              </a:spcBef>
              <a:spcAft>
                <a:spcPts val="0"/>
              </a:spcAft>
              <a:buNone/>
            </a:pPr>
            <a:r>
              <a:rPr lang="no-NO"/>
              <a:t>Tid i filmen: 41.50</a:t>
            </a:r>
            <a:endParaRPr/>
          </a:p>
          <a:p>
            <a:pPr marL="0" lvl="0" indent="0" algn="l" rtl="0">
              <a:spcBef>
                <a:spcPts val="0"/>
              </a:spcBef>
              <a:spcAft>
                <a:spcPts val="0"/>
              </a:spcAft>
              <a:buNone/>
            </a:pPr>
            <a:endParaRPr/>
          </a:p>
          <a:p>
            <a:pPr marL="0" lvl="0" indent="0" algn="l" rtl="0">
              <a:spcBef>
                <a:spcPts val="0"/>
              </a:spcBef>
              <a:spcAft>
                <a:spcPts val="0"/>
              </a:spcAft>
              <a:buNone/>
            </a:pPr>
            <a:r>
              <a:rPr lang="no-NO"/>
              <a:t>Baptism  is a form of ritual purification—a characteristic of many religions throughout time and geography.</a:t>
            </a:r>
            <a:endParaRPr/>
          </a:p>
          <a:p>
            <a:pPr marL="0" lvl="0" indent="0" algn="l" rtl="0">
              <a:spcBef>
                <a:spcPts val="0"/>
              </a:spcBef>
              <a:spcAft>
                <a:spcPts val="0"/>
              </a:spcAft>
              <a:buNone/>
            </a:pPr>
            <a:r>
              <a:rPr lang="no-NO"/>
              <a:t> Christian sacrament marked by ritual use of water and admitting the recipient to the Christian community</a:t>
            </a:r>
            <a:endParaRPr/>
          </a:p>
          <a:p>
            <a:pPr marL="0" lvl="0" indent="0" algn="l" rtl="0">
              <a:spcBef>
                <a:spcPts val="0"/>
              </a:spcBef>
              <a:spcAft>
                <a:spcPts val="0"/>
              </a:spcAft>
              <a:buNone/>
            </a:pPr>
            <a:endParaRPr/>
          </a:p>
          <a:p>
            <a:pPr marL="0" lvl="0" indent="0" algn="l" rtl="0">
              <a:spcBef>
                <a:spcPts val="0"/>
              </a:spcBef>
              <a:spcAft>
                <a:spcPts val="0"/>
              </a:spcAft>
              <a:buNone/>
            </a:pPr>
            <a:r>
              <a:rPr lang="no-NO"/>
              <a:t>An allusion- referring to something famous/known in real life or literature.</a:t>
            </a:r>
            <a:endParaRPr/>
          </a:p>
          <a:p>
            <a:pPr marL="0" lvl="0" indent="0" algn="l" rtl="0">
              <a:spcBef>
                <a:spcPts val="0"/>
              </a:spcBef>
              <a:spcAft>
                <a:spcPts val="0"/>
              </a:spcAft>
              <a:buNone/>
            </a:pPr>
            <a:endParaRPr/>
          </a:p>
        </p:txBody>
      </p:sp>
      <p:sp>
        <p:nvSpPr>
          <p:cNvPr id="273" name="Google Shape;2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o-NO"/>
              <a:t>Filmclip- break a leg</a:t>
            </a:r>
            <a:endParaRPr/>
          </a:p>
        </p:txBody>
      </p:sp>
      <p:sp>
        <p:nvSpPr>
          <p:cNvPr id="280" name="Google Shape;28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no-NO" sz="1200" b="0" i="0" u="none" strike="noStrike" cap="none">
                <a:solidFill>
                  <a:schemeClr val="lt1"/>
                </a:solidFill>
                <a:latin typeface="Calibri"/>
                <a:ea typeface="Calibri"/>
                <a:cs typeface="Calibri"/>
                <a:sym typeface="Calibri"/>
              </a:rPr>
              <a:t>Today we are going to talk about the movie we watched on Monday. </a:t>
            </a:r>
            <a:endParaRPr/>
          </a:p>
          <a:p>
            <a:pPr marL="0" marR="0" lvl="0" indent="0" algn="l" rtl="0">
              <a:lnSpc>
                <a:spcPct val="100000"/>
              </a:lnSpc>
              <a:spcBef>
                <a:spcPts val="0"/>
              </a:spcBef>
              <a:spcAft>
                <a:spcPts val="0"/>
              </a:spcAft>
              <a:buClr>
                <a:schemeClr val="lt1"/>
              </a:buClr>
              <a:buSzPts val="1200"/>
              <a:buFont typeface="Calibri"/>
              <a:buNone/>
            </a:pPr>
            <a:r>
              <a:rPr lang="no-NO" sz="1200" b="0" i="0" u="none" strike="noStrike" cap="none">
                <a:solidFill>
                  <a:schemeClr val="lt1"/>
                </a:solidFill>
                <a:latin typeface="Calibri"/>
                <a:ea typeface="Calibri"/>
                <a:cs typeface="Calibri"/>
                <a:sym typeface="Calibri"/>
              </a:rPr>
              <a:t>We are going to og through it bit by bit.</a:t>
            </a:r>
            <a:endParaRPr/>
          </a:p>
          <a:p>
            <a:pPr marL="0" marR="0" lvl="0" indent="0" algn="l" rtl="0">
              <a:lnSpc>
                <a:spcPct val="100000"/>
              </a:lnSpc>
              <a:spcBef>
                <a:spcPts val="0"/>
              </a:spcBef>
              <a:spcAft>
                <a:spcPts val="0"/>
              </a:spcAft>
              <a:buClr>
                <a:schemeClr val="lt1"/>
              </a:buClr>
              <a:buSzPts val="1200"/>
              <a:buFont typeface="Calibri"/>
              <a:buNone/>
            </a:pPr>
            <a:r>
              <a:rPr lang="no-NO" sz="1200" b="0" i="0" u="none" strike="noStrike" cap="none">
                <a:solidFill>
                  <a:schemeClr val="lt1"/>
                </a:solidFill>
                <a:latin typeface="Calibri"/>
                <a:ea typeface="Calibri"/>
                <a:cs typeface="Calibri"/>
                <a:sym typeface="Calibri"/>
              </a:rPr>
              <a:t>And we are going to have our analytical glasses on.</a:t>
            </a:r>
            <a:endParaRPr/>
          </a:p>
          <a:p>
            <a:pPr marL="0" marR="0" lvl="0" indent="0" algn="l" rtl="0">
              <a:lnSpc>
                <a:spcPct val="100000"/>
              </a:lnSpc>
              <a:spcBef>
                <a:spcPts val="0"/>
              </a:spcBef>
              <a:spcAft>
                <a:spcPts val="0"/>
              </a:spcAft>
              <a:buClr>
                <a:schemeClr val="lt1"/>
              </a:buClr>
              <a:buSzPts val="1200"/>
              <a:buFont typeface="Calibri"/>
              <a:buNone/>
            </a:pPr>
            <a:r>
              <a:rPr lang="no-NO" sz="1200" b="0" i="0" u="none" strike="noStrike" cap="none">
                <a:solidFill>
                  <a:schemeClr val="lt1"/>
                </a:solidFill>
                <a:latin typeface="Calibri"/>
                <a:ea typeface="Calibri"/>
                <a:cs typeface="Calibri"/>
                <a:sym typeface="Calibri"/>
              </a:rPr>
              <a:t>You took some notes on Monday and it might come in handy to you to find them and have them in front of you when we talk and discuss.</a:t>
            </a:r>
            <a:endParaRPr/>
          </a:p>
          <a:p>
            <a:pPr marL="0" marR="0" lvl="0" indent="0" algn="l" rtl="0">
              <a:lnSpc>
                <a:spcPct val="100000"/>
              </a:lnSpc>
              <a:spcBef>
                <a:spcPts val="0"/>
              </a:spcBef>
              <a:spcAft>
                <a:spcPts val="0"/>
              </a:spcAft>
              <a:buClr>
                <a:schemeClr val="lt1"/>
              </a:buClr>
              <a:buSzPts val="1200"/>
              <a:buFont typeface="Calibri"/>
              <a:buNone/>
            </a:pPr>
            <a:r>
              <a:rPr lang="no-NO" sz="1200" b="0" i="0" u="none" strike="noStrike" cap="none">
                <a:solidFill>
                  <a:schemeClr val="lt1"/>
                </a:solidFill>
                <a:latin typeface="Calibri"/>
                <a:ea typeface="Calibri"/>
                <a:cs typeface="Calibri"/>
                <a:sym typeface="Calibri"/>
              </a:rPr>
              <a:t>We will talk about setting, plot and characters, before we move on to the main themes.</a:t>
            </a:r>
            <a:endParaRPr/>
          </a:p>
          <a:p>
            <a:pPr marL="0" marR="0" lvl="0" indent="0" algn="l" rtl="0">
              <a:lnSpc>
                <a:spcPct val="100000"/>
              </a:lnSpc>
              <a:spcBef>
                <a:spcPts val="0"/>
              </a:spcBef>
              <a:spcAft>
                <a:spcPts val="0"/>
              </a:spcAft>
              <a:buClr>
                <a:schemeClr val="lt1"/>
              </a:buClr>
              <a:buSzPts val="1200"/>
              <a:buFont typeface="Calibri"/>
              <a:buNone/>
            </a:pPr>
            <a:r>
              <a:rPr lang="no-NO" sz="1200" b="0" i="0" u="none" strike="noStrike" cap="none">
                <a:solidFill>
                  <a:schemeClr val="lt1"/>
                </a:solidFill>
                <a:latin typeface="Calibri"/>
                <a:ea typeface="Calibri"/>
                <a:cs typeface="Calibri"/>
                <a:sym typeface="Calibri"/>
              </a:rPr>
              <a:t>We will do a few discussionstasks and I do hope you’ll engage in a good classromdiscusson.</a:t>
            </a:r>
            <a:endParaRPr/>
          </a:p>
          <a:p>
            <a:pPr marL="0" marR="0" lvl="0" indent="0" algn="l" rtl="0">
              <a:lnSpc>
                <a:spcPct val="100000"/>
              </a:lnSpc>
              <a:spcBef>
                <a:spcPts val="0"/>
              </a:spcBef>
              <a:spcAft>
                <a:spcPts val="0"/>
              </a:spcAft>
              <a:buClr>
                <a:schemeClr val="lt1"/>
              </a:buClr>
              <a:buSzPts val="1200"/>
              <a:buFont typeface="Calibri"/>
              <a:buNone/>
            </a:pPr>
            <a:r>
              <a:rPr lang="no-NO" sz="1200" b="0" i="0" u="none" strike="noStrike" cap="none">
                <a:solidFill>
                  <a:schemeClr val="lt1"/>
                </a:solidFill>
                <a:latin typeface="Calibri"/>
                <a:ea typeface="Calibri"/>
                <a:cs typeface="Calibri"/>
                <a:sym typeface="Calibri"/>
              </a:rPr>
              <a:t>Please let me know if I am moving to fast, being unclear, or if I am using complecated words.</a:t>
            </a:r>
            <a:endParaRPr/>
          </a:p>
          <a:p>
            <a:pPr marL="0" marR="0" lvl="0" indent="0" algn="l" rtl="0">
              <a:lnSpc>
                <a:spcPct val="100000"/>
              </a:lnSpc>
              <a:spcBef>
                <a:spcPts val="0"/>
              </a:spcBef>
              <a:spcAft>
                <a:spcPts val="0"/>
              </a:spcAft>
              <a:buClr>
                <a:schemeClr val="lt1"/>
              </a:buClr>
              <a:buSzPts val="1200"/>
              <a:buFont typeface="Calibri"/>
              <a:buNone/>
            </a:pPr>
            <a:r>
              <a:rPr lang="no-NO" sz="1200" b="0" i="0" u="none" strike="noStrike" cap="none">
                <a:solidFill>
                  <a:schemeClr val="lt1"/>
                </a:solidFill>
                <a:latin typeface="Calibri"/>
                <a:ea typeface="Calibri"/>
                <a:cs typeface="Calibri"/>
                <a:sym typeface="Calibri"/>
              </a:rPr>
              <a:t>This is a learingsession for me as much as it is for you.</a:t>
            </a:r>
            <a:endParaRPr/>
          </a:p>
          <a:p>
            <a:pPr marL="0" marR="0" lvl="0" indent="0" algn="l"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b="0" i="0" u="none" strike="noStrike" cap="none">
                <a:solidFill>
                  <a:schemeClr val="lt1"/>
                </a:solidFill>
                <a:latin typeface="Calibri"/>
                <a:ea typeface="Calibri"/>
                <a:cs typeface="Calibri"/>
                <a:sym typeface="Calibri"/>
              </a:rPr>
              <a:t>2</a:t>
            </a:fld>
            <a:endParaRPr sz="1200" b="0" i="0" u="none" strike="noStrike" cap="none">
              <a:solidFill>
                <a:schemeClr val="lt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o-NO"/>
              <a:t>Picture of the symbols he brought home to US</a:t>
            </a:r>
            <a:endParaRPr/>
          </a:p>
          <a:p>
            <a:pPr marL="0" lvl="0" indent="0" algn="l" rtl="0">
              <a:spcBef>
                <a:spcPts val="0"/>
              </a:spcBef>
              <a:spcAft>
                <a:spcPts val="0"/>
              </a:spcAft>
              <a:buNone/>
            </a:pPr>
            <a:r>
              <a:rPr lang="no-NO"/>
              <a:t>The bindi is said to retain energy and strengthen The metaphorical third eye which when opened has the power to see clearly through the illusions seen by the physical two eyes.</a:t>
            </a:r>
            <a:endParaRPr/>
          </a:p>
          <a:p>
            <a:pPr marL="0" lvl="0" indent="0" algn="l" rtl="0">
              <a:spcBef>
                <a:spcPts val="0"/>
              </a:spcBef>
              <a:spcAft>
                <a:spcPts val="0"/>
              </a:spcAft>
              <a:buNone/>
            </a:pPr>
            <a:r>
              <a:rPr lang="no-NO"/>
              <a:t>He has brought home a sign</a:t>
            </a:r>
            <a:endParaRPr/>
          </a:p>
          <a:p>
            <a:pPr marL="0" lvl="0" indent="0" algn="l" rtl="0">
              <a:spcBef>
                <a:spcPts val="0"/>
              </a:spcBef>
              <a:spcAft>
                <a:spcPts val="0"/>
              </a:spcAft>
              <a:buNone/>
            </a:pPr>
            <a:r>
              <a:rPr lang="no-NO"/>
              <a:t>And he calls his mum to let her know he is coming home</a:t>
            </a:r>
            <a:endParaRPr/>
          </a:p>
        </p:txBody>
      </p:sp>
      <p:sp>
        <p:nvSpPr>
          <p:cNvPr id="288" name="Google Shape;28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sp>
        <p:nvSpPr>
          <p:cNvPr id="298" name="Google Shape;29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a:solidFill>
                  <a:schemeClr val="lt1"/>
                </a:solidFill>
                <a:latin typeface="Calibri"/>
                <a:ea typeface="Calibri"/>
                <a:cs typeface="Calibri"/>
                <a:sym typeface="Calibri"/>
              </a:rPr>
              <a:t>21</a:t>
            </a:fld>
            <a:endParaRPr sz="1200">
              <a:solidFill>
                <a:schemeClr val="lt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5" name="Google Shape;30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7" name="Google Shape;12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o-NO" sz="1200" b="0" i="0" u="none" strike="noStrike" cap="none">
                <a:solidFill>
                  <a:schemeClr val="dk1"/>
                </a:solidFill>
                <a:latin typeface="Calibri"/>
                <a:ea typeface="Calibri"/>
                <a:cs typeface="Calibri"/>
                <a:sym typeface="Calibri"/>
              </a:rPr>
              <a:t>The movie is set in USA and India.</a:t>
            </a:r>
            <a:endParaRPr/>
          </a:p>
          <a:p>
            <a:pPr marL="0" marR="0" lvl="0" indent="0" algn="l" rtl="0">
              <a:spcBef>
                <a:spcPts val="0"/>
              </a:spcBef>
              <a:spcAft>
                <a:spcPts val="0"/>
              </a:spcAft>
              <a:buNone/>
            </a:pPr>
            <a:r>
              <a:rPr lang="no-NO" sz="1200" b="0" i="0" u="none" strike="noStrike" cap="none">
                <a:solidFill>
                  <a:schemeClr val="dk1"/>
                </a:solidFill>
                <a:latin typeface="Calibri"/>
                <a:ea typeface="Calibri"/>
                <a:cs typeface="Calibri"/>
                <a:sym typeface="Calibri"/>
              </a:rPr>
              <a:t>How do you think the director presented the two different countries in the beginning of the movie?</a:t>
            </a:r>
            <a:endParaRPr/>
          </a:p>
          <a:p>
            <a:pPr marL="0" marR="0" lvl="0" indent="0" algn="l" rtl="0">
              <a:spcBef>
                <a:spcPts val="0"/>
              </a:spcBef>
              <a:spcAft>
                <a:spcPts val="0"/>
              </a:spcAft>
              <a:buNone/>
            </a:pPr>
            <a:r>
              <a:rPr lang="no-NO" sz="1200" b="0" i="0" u="none" strike="noStrike" cap="none">
                <a:solidFill>
                  <a:schemeClr val="dk1"/>
                </a:solidFill>
                <a:latin typeface="Calibri"/>
                <a:ea typeface="Calibri"/>
                <a:cs typeface="Calibri"/>
                <a:sym typeface="Calibri"/>
              </a:rPr>
              <a:t>Which tools or techniques did he use to show the differences.</a:t>
            </a:r>
            <a:endParaRPr/>
          </a:p>
          <a:p>
            <a:pPr marL="0" marR="0" lvl="0" indent="0" algn="l" rtl="0">
              <a:spcBef>
                <a:spcPts val="0"/>
              </a:spcBef>
              <a:spcAft>
                <a:spcPts val="0"/>
              </a:spcAft>
              <a:buNone/>
            </a:pPr>
            <a:r>
              <a:rPr lang="no-NO" sz="1200" b="0" i="0" u="none" strike="noStrike" cap="none">
                <a:solidFill>
                  <a:schemeClr val="dk1"/>
                </a:solidFill>
                <a:latin typeface="Calibri"/>
                <a:ea typeface="Calibri"/>
                <a:cs typeface="Calibri"/>
                <a:sym typeface="Calibri"/>
              </a:rPr>
              <a:t>Did you notice anything particular about the colours? And what about the music?</a:t>
            </a:r>
            <a:endParaRPr/>
          </a:p>
        </p:txBody>
      </p:sp>
      <p:sp>
        <p:nvSpPr>
          <p:cNvPr id="146" name="Google Shape;1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9" name="Google Shape;15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o-NO" sz="1200" b="0" i="0" u="none" strike="noStrike" cap="none">
                <a:solidFill>
                  <a:schemeClr val="dk1"/>
                </a:solidFill>
                <a:latin typeface="Calibri"/>
                <a:ea typeface="Calibri"/>
                <a:cs typeface="Calibri"/>
                <a:sym typeface="Calibri"/>
              </a:rPr>
              <a:t>Static characters doesnt undergo change. Like Donald Duck</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no-NO" sz="1200" b="0" i="0" u="none" strike="noStrike" cap="none">
                <a:solidFill>
                  <a:schemeClr val="dk1"/>
                </a:solidFill>
                <a:latin typeface="Calibri"/>
                <a:ea typeface="Calibri"/>
                <a:cs typeface="Calibri"/>
                <a:sym typeface="Calibri"/>
              </a:rPr>
              <a:t>Dynamic characters undergoes change.</a:t>
            </a:r>
            <a:endParaRPr/>
          </a:p>
          <a:p>
            <a:pPr marL="0" marR="0" lvl="0" indent="0" algn="l" rtl="0">
              <a:spcBef>
                <a:spcPts val="0"/>
              </a:spcBef>
              <a:spcAft>
                <a:spcPts val="0"/>
              </a:spcAft>
              <a:buNone/>
            </a:pPr>
            <a:r>
              <a:rPr lang="no-NO" sz="1200" b="0" i="0" u="none" strike="noStrike" cap="none">
                <a:solidFill>
                  <a:schemeClr val="dk1"/>
                </a:solidFill>
                <a:latin typeface="Calibri"/>
                <a:ea typeface="Calibri"/>
                <a:cs typeface="Calibri"/>
                <a:sym typeface="Calibri"/>
              </a:rPr>
              <a:t>Lets have that in the back of our minds when we discuss the characters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no-NO" sz="1200" b="0" i="0" u="none" strike="noStrike" cap="none">
                <a:solidFill>
                  <a:schemeClr val="dk1"/>
                </a:solidFill>
                <a:latin typeface="Calibri"/>
                <a:ea typeface="Calibri"/>
                <a:cs typeface="Calibri"/>
                <a:sym typeface="Calibri"/>
              </a:rPr>
              <a:t>Who is the protagonist in this film?</a:t>
            </a:r>
            <a:endParaRPr/>
          </a:p>
        </p:txBody>
      </p:sp>
      <p:sp>
        <p:nvSpPr>
          <p:cNvPr id="167" name="Google Shape;1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o-NO"/>
              <a:t>What can you say about Mr. Todd?</a:t>
            </a:r>
            <a:endParaRPr/>
          </a:p>
          <a:p>
            <a:pPr marL="0" lvl="0" indent="0" algn="l" rtl="0">
              <a:spcBef>
                <a:spcPts val="0"/>
              </a:spcBef>
              <a:spcAft>
                <a:spcPts val="0"/>
              </a:spcAft>
              <a:buNone/>
            </a:pPr>
            <a:r>
              <a:rPr lang="no-NO"/>
              <a:t>Is Mr Todd a dynamic og static character? </a:t>
            </a:r>
            <a:endParaRPr/>
          </a:p>
          <a:p>
            <a:pPr marL="0" lvl="0" indent="0" algn="l" rtl="0">
              <a:spcBef>
                <a:spcPts val="0"/>
              </a:spcBef>
              <a:spcAft>
                <a:spcPts val="0"/>
              </a:spcAft>
              <a:buNone/>
            </a:pPr>
            <a:r>
              <a:rPr lang="no-NO"/>
              <a:t>Todd undergoes a transition in the movie. He changes.</a:t>
            </a:r>
            <a:endParaRPr/>
          </a:p>
        </p:txBody>
      </p:sp>
      <p:sp>
        <p:nvSpPr>
          <p:cNvPr id="174" name="Google Shape;17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o-NO"/>
              <a:t>Asha-modern woman, but still comitted to Indian values and traditions.</a:t>
            </a:r>
            <a:endParaRPr/>
          </a:p>
          <a:p>
            <a:pPr marL="0" lvl="0" indent="0" algn="l" rtl="0">
              <a:spcBef>
                <a:spcPts val="0"/>
              </a:spcBef>
              <a:spcAft>
                <a:spcPts val="0"/>
              </a:spcAft>
              <a:buNone/>
            </a:pPr>
            <a:r>
              <a:rPr lang="no-NO"/>
              <a:t>Dave- is he the antagonist?</a:t>
            </a:r>
            <a:endParaRPr/>
          </a:p>
          <a:p>
            <a:pPr marL="0" lvl="0" indent="0" algn="l" rtl="0">
              <a:spcBef>
                <a:spcPts val="0"/>
              </a:spcBef>
              <a:spcAft>
                <a:spcPts val="0"/>
              </a:spcAft>
              <a:buNone/>
            </a:pPr>
            <a:r>
              <a:rPr lang="no-NO"/>
              <a:t>Is he a symbol of capitalism and american business culture. Money talks. It is all about the money</a:t>
            </a:r>
            <a:endParaRPr/>
          </a:p>
          <a:p>
            <a:pPr marL="0" lvl="0" indent="0" algn="l" rtl="0">
              <a:spcBef>
                <a:spcPts val="0"/>
              </a:spcBef>
              <a:spcAft>
                <a:spcPts val="0"/>
              </a:spcAft>
              <a:buNone/>
            </a:pPr>
            <a:r>
              <a:rPr lang="no-NO"/>
              <a:t>Aunt Ji- the manifistation of Indian traditional values.</a:t>
            </a:r>
            <a:endParaRPr/>
          </a:p>
        </p:txBody>
      </p:sp>
      <p:sp>
        <p:nvSpPr>
          <p:cNvPr id="183" name="Google Shape;18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o-NO" sz="1200" b="0" i="0" u="none" strike="noStrike" cap="none">
                <a:solidFill>
                  <a:schemeClr val="dk1"/>
                </a:solidFill>
                <a:latin typeface="Calibri"/>
                <a:ea typeface="Calibri"/>
                <a:cs typeface="Calibri"/>
                <a:sym typeface="Calibri"/>
              </a:rPr>
              <a:t>The central idea(s) in the movie.</a:t>
            </a:r>
            <a:endParaRPr/>
          </a:p>
          <a:p>
            <a:pPr marL="0" marR="0" lvl="0" indent="0" algn="l" rtl="0">
              <a:spcBef>
                <a:spcPts val="0"/>
              </a:spcBef>
              <a:spcAft>
                <a:spcPts val="0"/>
              </a:spcAft>
              <a:buNone/>
            </a:pPr>
            <a:r>
              <a:rPr lang="no-NO" sz="1200" b="0" i="0" u="none" strike="noStrike" cap="none">
                <a:solidFill>
                  <a:schemeClr val="dk1"/>
                </a:solidFill>
                <a:latin typeface="Calibri"/>
                <a:ea typeface="Calibri"/>
                <a:cs typeface="Calibri"/>
                <a:sym typeface="Calibri"/>
              </a:rPr>
              <a:t>Often abstract- superior to the concrete actions.</a:t>
            </a:r>
            <a:endParaRPr/>
          </a:p>
          <a:p>
            <a:pPr marL="0" marR="0" lvl="0" indent="0" algn="l" rtl="0">
              <a:spcBef>
                <a:spcPts val="0"/>
              </a:spcBef>
              <a:spcAft>
                <a:spcPts val="0"/>
              </a:spcAft>
              <a:buNone/>
            </a:pPr>
            <a:r>
              <a:rPr lang="no-NO" sz="1200" b="0" i="0" u="none" strike="noStrike" cap="none">
                <a:solidFill>
                  <a:schemeClr val="dk1"/>
                </a:solidFill>
                <a:latin typeface="Calibri"/>
                <a:ea typeface="Calibri"/>
                <a:cs typeface="Calibri"/>
                <a:sym typeface="Calibri"/>
              </a:rPr>
              <a:t>Love, hate, grief, power, capitalism, repression, success, forbidden love, cultural differences, </a:t>
            </a:r>
            <a:endParaRPr/>
          </a:p>
        </p:txBody>
      </p:sp>
      <p:sp>
        <p:nvSpPr>
          <p:cNvPr id="196" name="Google Shape;19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15"/>
        <p:cNvGrpSpPr/>
        <p:nvPr/>
      </p:nvGrpSpPr>
      <p:grpSpPr>
        <a:xfrm>
          <a:off x="0" y="0"/>
          <a:ext cx="0" cy="0"/>
          <a:chOff x="0" y="0"/>
          <a:chExt cx="0" cy="0"/>
        </a:xfrm>
      </p:grpSpPr>
      <p:sp>
        <p:nvSpPr>
          <p:cNvPr id="16" name="Google Shape;1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76"/>
        <p:cNvGrpSpPr/>
        <p:nvPr/>
      </p:nvGrpSpPr>
      <p:grpSpPr>
        <a:xfrm>
          <a:off x="0" y="0"/>
          <a:ext cx="0" cy="0"/>
          <a:chOff x="0" y="0"/>
          <a:chExt cx="0" cy="0"/>
        </a:xfrm>
      </p:grpSpPr>
      <p:sp>
        <p:nvSpPr>
          <p:cNvPr id="77" name="Google Shape;7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80"/>
        <p:cNvGrpSpPr/>
        <p:nvPr/>
      </p:nvGrpSpPr>
      <p:grpSpPr>
        <a:xfrm>
          <a:off x="0" y="0"/>
          <a:ext cx="0" cy="0"/>
          <a:chOff x="0" y="0"/>
          <a:chExt cx="0" cy="0"/>
        </a:xfrm>
      </p:grpSpPr>
      <p:sp>
        <p:nvSpPr>
          <p:cNvPr id="81" name="Google Shape;8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86"/>
        <p:cNvGrpSpPr/>
        <p:nvPr/>
      </p:nvGrpSpPr>
      <p:grpSpPr>
        <a:xfrm>
          <a:off x="0" y="0"/>
          <a:ext cx="0" cy="0"/>
          <a:chOff x="0" y="0"/>
          <a:chExt cx="0" cy="0"/>
        </a:xfrm>
      </p:grpSpPr>
      <p:sp>
        <p:nvSpPr>
          <p:cNvPr id="87" name="Google Shape;87;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01" name="Google Shape;10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104"/>
        <p:cNvGrpSpPr/>
        <p:nvPr/>
      </p:nvGrpSpPr>
      <p:grpSpPr>
        <a:xfrm>
          <a:off x="0" y="0"/>
          <a:ext cx="0" cy="0"/>
          <a:chOff x="0" y="0"/>
          <a:chExt cx="0" cy="0"/>
        </a:xfrm>
      </p:grpSpPr>
      <p:sp>
        <p:nvSpPr>
          <p:cNvPr id="105" name="Google Shape;105;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3"/>
          <p:cNvSpPr>
            <a:spLocks noGrp="1"/>
          </p:cNvSpPr>
          <p:nvPr>
            <p:ph type="pic" idx="2"/>
          </p:nvPr>
        </p:nvSpPr>
        <p:spPr>
          <a:xfrm>
            <a:off x="5183188" y="987425"/>
            <a:ext cx="6172200" cy="4873625"/>
          </a:xfrm>
          <a:prstGeom prst="rect">
            <a:avLst/>
          </a:prstGeom>
          <a:noFill/>
          <a:ln>
            <a:noFill/>
          </a:ln>
        </p:spPr>
      </p:sp>
      <p:sp>
        <p:nvSpPr>
          <p:cNvPr id="107" name="Google Shape;107;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08" name="Google Shape;10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9"/>
          <p:cNvSpPr>
            <a:spLocks noGrp="1"/>
          </p:cNvSpPr>
          <p:nvPr>
            <p:ph type="pic" idx="2"/>
          </p:nvPr>
        </p:nvSpPr>
        <p:spPr>
          <a:xfrm>
            <a:off x="5183188" y="987425"/>
            <a:ext cx="6172200" cy="4873625"/>
          </a:xfrm>
          <a:prstGeom prst="rect">
            <a:avLst/>
          </a:prstGeom>
          <a:noFill/>
          <a:ln>
            <a:noFill/>
          </a:ln>
        </p:spPr>
      </p:sp>
      <p:sp>
        <p:nvSpPr>
          <p:cNvPr id="31" name="Google Shape;31;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re innhold">
  <p:cSld name="Tre innhold">
    <p:spTree>
      <p:nvGrpSpPr>
        <p:cNvPr id="1" name="Shape 35"/>
        <p:cNvGrpSpPr/>
        <p:nvPr/>
      </p:nvGrpSpPr>
      <p:grpSpPr>
        <a:xfrm>
          <a:off x="0" y="0"/>
          <a:ext cx="0" cy="0"/>
          <a:chOff x="0" y="0"/>
          <a:chExt cx="0" cy="0"/>
        </a:xfrm>
      </p:grpSpPr>
      <p:sp>
        <p:nvSpPr>
          <p:cNvPr id="36" name="Google Shape;36;p30"/>
          <p:cNvSpPr>
            <a:spLocks noGrp="1"/>
          </p:cNvSpPr>
          <p:nvPr>
            <p:ph type="pic" idx="2"/>
          </p:nvPr>
        </p:nvSpPr>
        <p:spPr>
          <a:xfrm>
            <a:off x="233400" y="246600"/>
            <a:ext cx="11725200" cy="6364800"/>
          </a:xfrm>
          <a:prstGeom prst="rect">
            <a:avLst/>
          </a:prstGeom>
          <a:noFill/>
          <a:ln>
            <a:noFill/>
          </a:ln>
        </p:spPr>
      </p:sp>
      <p:sp>
        <p:nvSpPr>
          <p:cNvPr id="37" name="Google Shape;37;p30"/>
          <p:cNvSpPr>
            <a:spLocks noGrp="1"/>
          </p:cNvSpPr>
          <p:nvPr>
            <p:ph type="pic" idx="3"/>
          </p:nvPr>
        </p:nvSpPr>
        <p:spPr>
          <a:xfrm>
            <a:off x="852488" y="2103438"/>
            <a:ext cx="5243512" cy="3748087"/>
          </a:xfrm>
          <a:prstGeom prst="rect">
            <a:avLst/>
          </a:prstGeom>
          <a:noFill/>
          <a:ln>
            <a:noFill/>
          </a:ln>
        </p:spPr>
      </p:sp>
      <p:sp>
        <p:nvSpPr>
          <p:cNvPr id="38" name="Google Shape;3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7070"/>
              </a:buClr>
              <a:buSzPts val="4400"/>
              <a:buFont typeface="Calibri"/>
              <a:buNone/>
              <a:defRPr>
                <a:solidFill>
                  <a:srgbClr val="75707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6461760" y="2103120"/>
            <a:ext cx="466344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30200" algn="l">
              <a:lnSpc>
                <a:spcPct val="90000"/>
              </a:lnSpc>
              <a:spcBef>
                <a:spcPts val="500"/>
              </a:spcBef>
              <a:spcAft>
                <a:spcPts val="0"/>
              </a:spcAft>
              <a:buClr>
                <a:schemeClr val="dk1"/>
              </a:buClr>
              <a:buSzPts val="1600"/>
              <a:buChar char="•"/>
              <a:defRPr sz="1600"/>
            </a:lvl2pPr>
            <a:lvl3pPr marL="1371600" lvl="2" indent="-317500" algn="l">
              <a:lnSpc>
                <a:spcPct val="90000"/>
              </a:lnSpc>
              <a:spcBef>
                <a:spcPts val="500"/>
              </a:spcBef>
              <a:spcAft>
                <a:spcPts val="0"/>
              </a:spcAft>
              <a:buClr>
                <a:schemeClr val="dk1"/>
              </a:buClr>
              <a:buSzPts val="1400"/>
              <a:buChar char="•"/>
              <a:defRPr sz="14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17500" algn="l">
              <a:lnSpc>
                <a:spcPct val="90000"/>
              </a:lnSpc>
              <a:spcBef>
                <a:spcPts val="500"/>
              </a:spcBef>
              <a:spcAft>
                <a:spcPts val="0"/>
              </a:spcAft>
              <a:buClr>
                <a:schemeClr val="dk1"/>
              </a:buClr>
              <a:buSzPts val="1400"/>
              <a:buChar char="•"/>
              <a:defRPr sz="1400"/>
            </a:lvl6pPr>
            <a:lvl7pPr marL="3200400" lvl="6" indent="-317500" algn="l">
              <a:lnSpc>
                <a:spcPct val="90000"/>
              </a:lnSpc>
              <a:spcBef>
                <a:spcPts val="500"/>
              </a:spcBef>
              <a:spcAft>
                <a:spcPts val="0"/>
              </a:spcAft>
              <a:buClr>
                <a:schemeClr val="dk1"/>
              </a:buClr>
              <a:buSzPts val="1400"/>
              <a:buChar char="•"/>
              <a:defRPr sz="1400"/>
            </a:lvl7pPr>
            <a:lvl8pPr marL="3657600" lvl="7" indent="-317500" algn="l">
              <a:lnSpc>
                <a:spcPct val="90000"/>
              </a:lnSpc>
              <a:spcBef>
                <a:spcPts val="500"/>
              </a:spcBef>
              <a:spcAft>
                <a:spcPts val="0"/>
              </a:spcAft>
              <a:buClr>
                <a:schemeClr val="dk1"/>
              </a:buClr>
              <a:buSzPts val="1400"/>
              <a:buChar char="•"/>
              <a:defRPr sz="1400"/>
            </a:lvl8pPr>
            <a:lvl9pPr marL="4114800" lvl="8" indent="-317500" algn="l">
              <a:lnSpc>
                <a:spcPct val="90000"/>
              </a:lnSpc>
              <a:spcBef>
                <a:spcPts val="500"/>
              </a:spcBef>
              <a:spcAft>
                <a:spcPts val="0"/>
              </a:spcAft>
              <a:buClr>
                <a:schemeClr val="dk1"/>
              </a:buClr>
              <a:buSzPts val="1400"/>
              <a:buChar char="•"/>
              <a:defRPr sz="1400"/>
            </a:lvl9pPr>
          </a:lstStyle>
          <a:p>
            <a:endParaRPr/>
          </a:p>
        </p:txBody>
      </p:sp>
      <p:sp>
        <p:nvSpPr>
          <p:cNvPr id="40" name="Google Shape;4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43"/>
        <p:cNvGrpSpPr/>
        <p:nvPr/>
      </p:nvGrpSpPr>
      <p:grpSpPr>
        <a:xfrm>
          <a:off x="0" y="0"/>
          <a:ext cx="0" cy="0"/>
          <a:chOff x="0" y="0"/>
          <a:chExt cx="0" cy="0"/>
        </a:xfrm>
      </p:grpSpPr>
      <p:sp>
        <p:nvSpPr>
          <p:cNvPr id="44" name="Google Shape;44;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6" name="Google Shape;46;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7" name="Google Shape;4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50"/>
        <p:cNvGrpSpPr/>
        <p:nvPr/>
      </p:nvGrpSpPr>
      <p:grpSpPr>
        <a:xfrm>
          <a:off x="0" y="0"/>
          <a:ext cx="0" cy="0"/>
          <a:chOff x="0" y="0"/>
          <a:chExt cx="0" cy="0"/>
        </a:xfrm>
      </p:grpSpPr>
      <p:sp>
        <p:nvSpPr>
          <p:cNvPr id="51" name="Google Shape;5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59"/>
        <p:cNvGrpSpPr/>
        <p:nvPr/>
      </p:nvGrpSpPr>
      <p:grpSpPr>
        <a:xfrm>
          <a:off x="0" y="0"/>
          <a:ext cx="0" cy="0"/>
          <a:chOff x="0" y="0"/>
          <a:chExt cx="0" cy="0"/>
        </a:xfrm>
      </p:grpSpPr>
      <p:sp>
        <p:nvSpPr>
          <p:cNvPr id="60" name="Google Shape;60;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2" name="Google Shape;6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loverskrift" type="secHead">
  <p:cSld name="SECTION_HEADER">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8" name="Google Shape;6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71"/>
        <p:cNvGrpSpPr/>
        <p:nvPr/>
      </p:nvGrpSpPr>
      <p:grpSpPr>
        <a:xfrm>
          <a:off x="0" y="0"/>
          <a:ext cx="0" cy="0"/>
          <a:chOff x="0" y="0"/>
          <a:chExt cx="0" cy="0"/>
        </a:xfrm>
      </p:grpSpPr>
      <p:sp>
        <p:nvSpPr>
          <p:cNvPr id="72" name="Google Shape;7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2"/>
        <p:cNvGrpSpPr/>
        <p:nvPr/>
      </p:nvGrpSpPr>
      <p:grpSpPr>
        <a:xfrm>
          <a:off x="0" y="0"/>
          <a:ext cx="0" cy="0"/>
          <a:chOff x="0" y="0"/>
          <a:chExt cx="0" cy="0"/>
        </a:xfrm>
      </p:grpSpPr>
      <p:sp>
        <p:nvSpPr>
          <p:cNvPr id="93" name="Google Shape;9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95" name="Google Shape;9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6" name="Google Shape;9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7" name="Google Shape;9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hyperlink" Target="https://creativecommons.org/licenses/by-sa/3.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picpedia.org/highway-signs/o/outsourcing.html" TargetMode="External"/><Relationship Id="rId5" Type="http://schemas.openxmlformats.org/officeDocument/2006/relationships/image" Target="../media/image17.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o-NO"/>
              <a:t>TODAY’S PLAN</a:t>
            </a:r>
            <a:endParaRPr/>
          </a:p>
        </p:txBody>
      </p:sp>
      <p:sp>
        <p:nvSpPr>
          <p:cNvPr id="116" name="Google Shape;116;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no-NO"/>
              <a:t>Discuss the movie, Outsourced.</a:t>
            </a:r>
            <a:endParaRPr/>
          </a:p>
          <a:p>
            <a:pPr marL="228600" lvl="0" indent="-228600" algn="l" rtl="0">
              <a:lnSpc>
                <a:spcPct val="90000"/>
              </a:lnSpc>
              <a:spcBef>
                <a:spcPts val="1000"/>
              </a:spcBef>
              <a:spcAft>
                <a:spcPts val="0"/>
              </a:spcAft>
              <a:buClr>
                <a:schemeClr val="dk1"/>
              </a:buClr>
              <a:buSzPts val="2800"/>
              <a:buChar char="•"/>
            </a:pPr>
            <a:r>
              <a:rPr lang="no-NO"/>
              <a:t>Recap of some of the terms we use when analysing texts and films</a:t>
            </a:r>
            <a:endParaRPr/>
          </a:p>
          <a:p>
            <a:pPr marL="228600" lvl="0" indent="-228600" algn="l" rtl="0">
              <a:lnSpc>
                <a:spcPct val="90000"/>
              </a:lnSpc>
              <a:spcBef>
                <a:spcPts val="1000"/>
              </a:spcBef>
              <a:spcAft>
                <a:spcPts val="0"/>
              </a:spcAft>
              <a:buClr>
                <a:schemeClr val="dk1"/>
              </a:buClr>
              <a:buSzPts val="2800"/>
              <a:buChar char="•"/>
            </a:pPr>
            <a:r>
              <a:rPr lang="no-NO"/>
              <a:t>Rewatch some of the scenes in the movie</a:t>
            </a:r>
            <a:endParaRPr/>
          </a:p>
          <a:p>
            <a:pPr marL="228600" lvl="0" indent="-228600" algn="l" rtl="0">
              <a:lnSpc>
                <a:spcPct val="90000"/>
              </a:lnSpc>
              <a:spcBef>
                <a:spcPts val="1000"/>
              </a:spcBef>
              <a:spcAft>
                <a:spcPts val="0"/>
              </a:spcAft>
              <a:buClr>
                <a:schemeClr val="dk1"/>
              </a:buClr>
              <a:buSzPts val="2800"/>
              <a:buChar char="•"/>
            </a:pPr>
            <a:r>
              <a:rPr lang="no-NO"/>
              <a:t>Group discussion task about cultural clashes</a:t>
            </a:r>
            <a:endParaRPr/>
          </a:p>
          <a:p>
            <a:pPr marL="228600" lvl="0" indent="-228600" algn="l" rtl="0">
              <a:lnSpc>
                <a:spcPct val="90000"/>
              </a:lnSpc>
              <a:spcBef>
                <a:spcPts val="1000"/>
              </a:spcBef>
              <a:spcAft>
                <a:spcPts val="0"/>
              </a:spcAft>
              <a:buClr>
                <a:schemeClr val="dk1"/>
              </a:buClr>
              <a:buSzPts val="2800"/>
              <a:buChar char="•"/>
            </a:pPr>
            <a:r>
              <a:rPr lang="no-NO"/>
              <a:t>Classroom discussion about the ending</a:t>
            </a:r>
            <a:endParaRPr/>
          </a:p>
          <a:p>
            <a:pPr marL="228600" lvl="0" indent="-228600" algn="l" rtl="0">
              <a:lnSpc>
                <a:spcPct val="90000"/>
              </a:lnSpc>
              <a:spcBef>
                <a:spcPts val="1000"/>
              </a:spcBef>
              <a:spcAft>
                <a:spcPts val="0"/>
              </a:spcAft>
              <a:buClr>
                <a:schemeClr val="dk1"/>
              </a:buClr>
              <a:buSzPts val="2800"/>
              <a:buChar char="•"/>
            </a:pPr>
            <a:r>
              <a:rPr lang="no-NO"/>
              <a:t>Individual writing task concerning the message(s) conveyed in the movie.</a:t>
            </a:r>
            <a:endParaRPr/>
          </a:p>
          <a:p>
            <a:pPr marL="228600" lvl="0" indent="-228600" algn="l" rtl="0">
              <a:lnSpc>
                <a:spcPct val="90000"/>
              </a:lnSpc>
              <a:spcBef>
                <a:spcPts val="1000"/>
              </a:spcBef>
              <a:spcAft>
                <a:spcPts val="0"/>
              </a:spcAft>
              <a:buClr>
                <a:schemeClr val="dk1"/>
              </a:buClr>
              <a:buSzPts val="2800"/>
              <a:buChar char="•"/>
            </a:pPr>
            <a:r>
              <a:rPr lang="no-NO"/>
              <a:t>Group discussion task.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03"/>
        <p:cNvGrpSpPr/>
        <p:nvPr/>
      </p:nvGrpSpPr>
      <p:grpSpPr>
        <a:xfrm>
          <a:off x="0" y="0"/>
          <a:ext cx="0" cy="0"/>
          <a:chOff x="0" y="0"/>
          <a:chExt cx="0" cy="0"/>
        </a:xfrm>
      </p:grpSpPr>
      <p:sp>
        <p:nvSpPr>
          <p:cNvPr id="204" name="Google Shape;204;p10"/>
          <p:cNvSpPr txBox="1">
            <a:spLocks noGrp="1"/>
          </p:cNvSpPr>
          <p:nvPr>
            <p:ph type="title"/>
          </p:nvPr>
        </p:nvSpPr>
        <p:spPr>
          <a:xfrm>
            <a:off x="838200" y="34482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no-NO"/>
              <a:t>OUTSOURCING AND GLOBALIZATION</a:t>
            </a:r>
            <a:endParaRPr/>
          </a:p>
        </p:txBody>
      </p:sp>
      <p:sp>
        <p:nvSpPr>
          <p:cNvPr id="205" name="Google Shape;205;p10"/>
          <p:cNvSpPr txBox="1">
            <a:spLocks noGrp="1"/>
          </p:cNvSpPr>
          <p:nvPr>
            <p:ph type="body" idx="1"/>
          </p:nvPr>
        </p:nvSpPr>
        <p:spPr>
          <a:xfrm>
            <a:off x="838200" y="1499054"/>
            <a:ext cx="5181600" cy="467790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no-NO"/>
              <a:t>OUTSOURCING</a:t>
            </a:r>
            <a:endParaRPr/>
          </a:p>
          <a:p>
            <a:pPr marL="0" lvl="0" indent="0" algn="ctr" rtl="0">
              <a:lnSpc>
                <a:spcPct val="90000"/>
              </a:lnSpc>
              <a:spcBef>
                <a:spcPts val="1000"/>
              </a:spcBef>
              <a:spcAft>
                <a:spcPts val="0"/>
              </a:spcAft>
              <a:buClr>
                <a:schemeClr val="dk1"/>
              </a:buClr>
              <a:buSzPts val="2800"/>
              <a:buNone/>
            </a:pPr>
            <a:r>
              <a:rPr lang="no-NO"/>
              <a:t> 	</a:t>
            </a:r>
            <a:endParaRPr/>
          </a:p>
        </p:txBody>
      </p:sp>
      <p:sp>
        <p:nvSpPr>
          <p:cNvPr id="206" name="Google Shape;206;p10"/>
          <p:cNvSpPr txBox="1">
            <a:spLocks noGrp="1"/>
          </p:cNvSpPr>
          <p:nvPr>
            <p:ph type="body" idx="2"/>
          </p:nvPr>
        </p:nvSpPr>
        <p:spPr>
          <a:xfrm>
            <a:off x="6185729" y="1499054"/>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no-NO"/>
              <a:t>GLOBALIZATION</a:t>
            </a:r>
            <a:endParaRPr/>
          </a:p>
          <a:p>
            <a:pPr marL="0" lvl="0" indent="0" algn="ctr" rtl="0">
              <a:lnSpc>
                <a:spcPct val="90000"/>
              </a:lnSpc>
              <a:spcBef>
                <a:spcPts val="1000"/>
              </a:spcBef>
              <a:spcAft>
                <a:spcPts val="0"/>
              </a:spcAft>
              <a:buClr>
                <a:schemeClr val="dk1"/>
              </a:buClr>
              <a:buSzPts val="2800"/>
              <a:buNone/>
            </a:pPr>
            <a:endParaRPr/>
          </a:p>
        </p:txBody>
      </p:sp>
      <p:pic>
        <p:nvPicPr>
          <p:cNvPr id="207" name="Google Shape;207;p10"/>
          <p:cNvPicPr preferRelativeResize="0"/>
          <p:nvPr/>
        </p:nvPicPr>
        <p:blipFill rotWithShape="1">
          <a:blip r:embed="rId4">
            <a:alphaModFix/>
          </a:blip>
          <a:srcRect/>
          <a:stretch/>
        </p:blipFill>
        <p:spPr>
          <a:xfrm>
            <a:off x="6033329" y="3587086"/>
            <a:ext cx="5459341" cy="3270914"/>
          </a:xfrm>
          <a:prstGeom prst="rect">
            <a:avLst/>
          </a:prstGeom>
          <a:noFill/>
          <a:ln>
            <a:noFill/>
          </a:ln>
        </p:spPr>
      </p:pic>
      <p:pic>
        <p:nvPicPr>
          <p:cNvPr id="208" name="Google Shape;208;p10"/>
          <p:cNvPicPr preferRelativeResize="0"/>
          <p:nvPr/>
        </p:nvPicPr>
        <p:blipFill rotWithShape="1">
          <a:blip r:embed="rId5">
            <a:alphaModFix/>
          </a:blip>
          <a:srcRect/>
          <a:stretch/>
        </p:blipFill>
        <p:spPr>
          <a:xfrm>
            <a:off x="391886" y="3587086"/>
            <a:ext cx="5181600" cy="3145971"/>
          </a:xfrm>
          <a:prstGeom prst="rect">
            <a:avLst/>
          </a:prstGeom>
          <a:noFill/>
          <a:ln>
            <a:noFill/>
          </a:ln>
        </p:spPr>
      </p:pic>
      <p:sp>
        <p:nvSpPr>
          <p:cNvPr id="209" name="Google Shape;209;p10"/>
          <p:cNvSpPr txBox="1"/>
          <p:nvPr/>
        </p:nvSpPr>
        <p:spPr>
          <a:xfrm>
            <a:off x="986459" y="6699914"/>
            <a:ext cx="4464138"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9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Dette bildet</a:t>
            </a:r>
            <a:r>
              <a:rPr lang="no-NO" sz="900">
                <a:solidFill>
                  <a:schemeClr val="dk1"/>
                </a:solidFill>
                <a:latin typeface="Calibri"/>
                <a:ea typeface="Calibri"/>
                <a:cs typeface="Calibri"/>
                <a:sym typeface="Calibri"/>
              </a:rPr>
              <a:t> av Ukjent forfatter er lisensiert under </a:t>
            </a:r>
            <a:r>
              <a:rPr lang="no-NO" sz="9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CC BY-SA</a:t>
            </a:r>
            <a:endParaRPr sz="900">
              <a:solidFill>
                <a:schemeClr val="dk1"/>
              </a:solidFill>
              <a:latin typeface="Calibri"/>
              <a:ea typeface="Calibri"/>
              <a:cs typeface="Calibri"/>
              <a:sym typeface="Calibri"/>
            </a:endParaRPr>
          </a:p>
        </p:txBody>
      </p:sp>
      <p:sp>
        <p:nvSpPr>
          <p:cNvPr id="210" name="Google Shape;210;p10"/>
          <p:cNvSpPr txBox="1"/>
          <p:nvPr/>
        </p:nvSpPr>
        <p:spPr>
          <a:xfrm>
            <a:off x="448113" y="1951672"/>
            <a:ext cx="5540829"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1800" b="1">
                <a:solidFill>
                  <a:schemeClr val="dk1"/>
                </a:solidFill>
                <a:latin typeface="Calibri"/>
                <a:ea typeface="Calibri"/>
                <a:cs typeface="Calibri"/>
                <a:sym typeface="Calibri"/>
              </a:rPr>
              <a:t>Outsourcing is an agreement in which one company hires another company to be responsible for a planned or existing activity that is or could be done internally. It sometimes involves transferring employees and assets from one firm to another.</a:t>
            </a:r>
            <a:endParaRPr sz="1800" b="1">
              <a:solidFill>
                <a:schemeClr val="dk1"/>
              </a:solidFill>
              <a:latin typeface="Calibri"/>
              <a:ea typeface="Calibri"/>
              <a:cs typeface="Calibri"/>
              <a:sym typeface="Calibri"/>
            </a:endParaRPr>
          </a:p>
        </p:txBody>
      </p:sp>
      <p:sp>
        <p:nvSpPr>
          <p:cNvPr id="211" name="Google Shape;211;p10"/>
          <p:cNvSpPr txBox="1"/>
          <p:nvPr/>
        </p:nvSpPr>
        <p:spPr>
          <a:xfrm>
            <a:off x="6251044" y="1951672"/>
            <a:ext cx="5178956"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no-NO" sz="1800" b="1">
                <a:solidFill>
                  <a:schemeClr val="dk1"/>
                </a:solidFill>
                <a:latin typeface="Calibri"/>
                <a:ea typeface="Calibri"/>
                <a:cs typeface="Calibri"/>
                <a:sym typeface="Calibri"/>
              </a:rPr>
              <a:t>Globalization is a term used to describe how trade and technology have made the world into a more connected and interdependent place. Globalization also captures in its scope the economic and social changes that have come about as a result.</a:t>
            </a:r>
            <a:endParaRPr sz="18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4"/>
            </a:gs>
          </a:gsLst>
          <a:path path="circle">
            <a:fillToRect l="50000" t="50000" r="50000" b="50000"/>
          </a:path>
          <a:tileRect/>
        </a:gradFill>
        <a:effectLst/>
      </p:bgPr>
    </p:bg>
    <p:spTree>
      <p:nvGrpSpPr>
        <p:cNvPr id="1" name="Shape 216"/>
        <p:cNvGrpSpPr/>
        <p:nvPr/>
      </p:nvGrpSpPr>
      <p:grpSpPr>
        <a:xfrm>
          <a:off x="0" y="0"/>
          <a:ext cx="0" cy="0"/>
          <a:chOff x="0" y="0"/>
          <a:chExt cx="0" cy="0"/>
        </a:xfrm>
      </p:grpSpPr>
      <p:sp>
        <p:nvSpPr>
          <p:cNvPr id="217" name="Google Shape;217;p11"/>
          <p:cNvSpPr txBox="1">
            <a:spLocks noGrp="1"/>
          </p:cNvSpPr>
          <p:nvPr>
            <p:ph type="title"/>
          </p:nvPr>
        </p:nvSpPr>
        <p:spPr>
          <a:xfrm>
            <a:off x="739775" y="3905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no-NO"/>
              <a:t>CULTURAL DIFFERENCES</a:t>
            </a:r>
            <a:endParaRPr/>
          </a:p>
        </p:txBody>
      </p:sp>
      <p:sp>
        <p:nvSpPr>
          <p:cNvPr id="218" name="Google Shape;218;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no-NO"/>
              <a:t>USA</a:t>
            </a:r>
            <a:endParaRPr/>
          </a:p>
        </p:txBody>
      </p:sp>
      <p:sp>
        <p:nvSpPr>
          <p:cNvPr id="219" name="Google Shape;219;p11"/>
          <p:cNvSpPr txBox="1">
            <a:spLocks noGrp="1"/>
          </p:cNvSpPr>
          <p:nvPr>
            <p:ph type="body" idx="2"/>
          </p:nvPr>
        </p:nvSpPr>
        <p:spPr>
          <a:xfrm>
            <a:off x="839788" y="2505075"/>
            <a:ext cx="5157787" cy="13160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no-NO" sz="2400"/>
              <a:t>Individualistic society	</a:t>
            </a:r>
            <a:endParaRPr/>
          </a:p>
          <a:p>
            <a:pPr marL="228600" lvl="0" indent="-228600" algn="l" rtl="0">
              <a:lnSpc>
                <a:spcPct val="90000"/>
              </a:lnSpc>
              <a:spcBef>
                <a:spcPts val="1000"/>
              </a:spcBef>
              <a:spcAft>
                <a:spcPts val="0"/>
              </a:spcAft>
              <a:buClr>
                <a:schemeClr val="dk1"/>
              </a:buClr>
              <a:buSzPts val="2400"/>
              <a:buChar char="•"/>
            </a:pPr>
            <a:r>
              <a:rPr lang="no-NO" sz="2400"/>
              <a:t>Independence and personal freedom</a:t>
            </a:r>
            <a:endParaRPr sz="2400"/>
          </a:p>
          <a:p>
            <a:pPr marL="228600" lvl="0" indent="-228600" algn="l" rtl="0">
              <a:lnSpc>
                <a:spcPct val="90000"/>
              </a:lnSpc>
              <a:spcBef>
                <a:spcPts val="1000"/>
              </a:spcBef>
              <a:spcAft>
                <a:spcPts val="0"/>
              </a:spcAft>
              <a:buClr>
                <a:schemeClr val="dk1"/>
              </a:buClr>
              <a:buSzPts val="2400"/>
              <a:buChar char="•"/>
            </a:pPr>
            <a:r>
              <a:rPr lang="no-NO" sz="2400"/>
              <a:t>Self-realization</a:t>
            </a:r>
            <a:endParaRPr sz="2400"/>
          </a:p>
        </p:txBody>
      </p:sp>
      <p:sp>
        <p:nvSpPr>
          <p:cNvPr id="220" name="Google Shape;220;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no-NO"/>
              <a:t>INDIA</a:t>
            </a:r>
            <a:endParaRPr/>
          </a:p>
        </p:txBody>
      </p:sp>
      <p:sp>
        <p:nvSpPr>
          <p:cNvPr id="221" name="Google Shape;221;p11"/>
          <p:cNvSpPr txBox="1">
            <a:spLocks noGrp="1"/>
          </p:cNvSpPr>
          <p:nvPr>
            <p:ph type="body" idx="4"/>
          </p:nvPr>
        </p:nvSpPr>
        <p:spPr>
          <a:xfrm>
            <a:off x="6172200" y="2505075"/>
            <a:ext cx="5183188" cy="13255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no-NO" sz="2400"/>
              <a:t>Collectivistic society</a:t>
            </a:r>
            <a:endParaRPr sz="2400"/>
          </a:p>
          <a:p>
            <a:pPr marL="228600" lvl="0" indent="-228600" algn="l" rtl="0">
              <a:lnSpc>
                <a:spcPct val="90000"/>
              </a:lnSpc>
              <a:spcBef>
                <a:spcPts val="1000"/>
              </a:spcBef>
              <a:spcAft>
                <a:spcPts val="0"/>
              </a:spcAft>
              <a:buClr>
                <a:schemeClr val="dk1"/>
              </a:buClr>
              <a:buSzPts val="2400"/>
              <a:buChar char="•"/>
            </a:pPr>
            <a:r>
              <a:rPr lang="no-NO" sz="2400"/>
              <a:t>Familyoriented</a:t>
            </a:r>
            <a:endParaRPr sz="2400"/>
          </a:p>
          <a:p>
            <a:pPr marL="228600" lvl="0" indent="-228600" algn="l" rtl="0">
              <a:lnSpc>
                <a:spcPct val="90000"/>
              </a:lnSpc>
              <a:spcBef>
                <a:spcPts val="1000"/>
              </a:spcBef>
              <a:spcAft>
                <a:spcPts val="0"/>
              </a:spcAft>
              <a:buClr>
                <a:schemeClr val="dk1"/>
              </a:buClr>
              <a:buSzPts val="2400"/>
              <a:buChar char="•"/>
            </a:pPr>
            <a:r>
              <a:rPr lang="no-NO" sz="2400"/>
              <a:t>Social obligations</a:t>
            </a:r>
            <a:endParaRPr sz="2400"/>
          </a:p>
          <a:p>
            <a:pPr marL="0" lvl="0" indent="0" algn="l" rtl="0">
              <a:lnSpc>
                <a:spcPct val="90000"/>
              </a:lnSpc>
              <a:spcBef>
                <a:spcPts val="1000"/>
              </a:spcBef>
              <a:spcAft>
                <a:spcPts val="0"/>
              </a:spcAft>
              <a:buClr>
                <a:schemeClr val="dk1"/>
              </a:buClr>
              <a:buSzPts val="2800"/>
              <a:buNone/>
            </a:pPr>
            <a:endParaRPr/>
          </a:p>
        </p:txBody>
      </p:sp>
      <p:sp>
        <p:nvSpPr>
          <p:cNvPr id="222" name="Google Shape;222;p11"/>
          <p:cNvSpPr txBox="1"/>
          <p:nvPr/>
        </p:nvSpPr>
        <p:spPr>
          <a:xfrm rot="747809">
            <a:off x="9366534" y="665501"/>
            <a:ext cx="2456849" cy="2031325"/>
          </a:xfrm>
          <a:prstGeom prst="rect">
            <a:avLst/>
          </a:prstGeom>
          <a:solidFill>
            <a:srgbClr val="F7CAA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1800" b="1">
                <a:solidFill>
                  <a:schemeClr val="dk1"/>
                </a:solidFill>
                <a:latin typeface="Calibri"/>
                <a:ea typeface="Calibri"/>
                <a:cs typeface="Calibri"/>
                <a:sym typeface="Calibri"/>
              </a:rPr>
              <a:t>Cultural clashes</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no-NO" sz="1800">
                <a:solidFill>
                  <a:schemeClr val="dk1"/>
                </a:solidFill>
                <a:latin typeface="Calibri"/>
                <a:ea typeface="Calibri"/>
                <a:cs typeface="Calibri"/>
                <a:sym typeface="Calibri"/>
              </a:rPr>
              <a:t>Genderroles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o-NO" sz="1800">
                <a:solidFill>
                  <a:schemeClr val="dk1"/>
                </a:solidFill>
                <a:latin typeface="Calibri"/>
                <a:ea typeface="Calibri"/>
                <a:cs typeface="Calibri"/>
                <a:sym typeface="Calibri"/>
              </a:rPr>
              <a:t>Marriagetraditions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o-NO" sz="1800">
                <a:solidFill>
                  <a:schemeClr val="dk1"/>
                </a:solidFill>
                <a:latin typeface="Calibri"/>
                <a:ea typeface="Calibri"/>
                <a:cs typeface="Calibri"/>
                <a:sym typeface="Calibri"/>
              </a:rPr>
              <a:t>Personal space</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o-NO" sz="1800">
                <a:solidFill>
                  <a:schemeClr val="dk1"/>
                </a:solidFill>
                <a:latin typeface="Calibri"/>
                <a:ea typeface="Calibri"/>
                <a:cs typeface="Calibri"/>
                <a:sym typeface="Calibri"/>
              </a:rPr>
              <a:t>Businessculture</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o-NO" sz="1800">
                <a:solidFill>
                  <a:schemeClr val="dk1"/>
                </a:solidFill>
                <a:latin typeface="Calibri"/>
                <a:ea typeface="Calibri"/>
                <a:cs typeface="Calibri"/>
                <a:sym typeface="Calibri"/>
              </a:rPr>
              <a:t>Language and misunderstandings</a:t>
            </a:r>
            <a:endParaRPr sz="1800">
              <a:solidFill>
                <a:schemeClr val="dk1"/>
              </a:solidFill>
              <a:latin typeface="Calibri"/>
              <a:ea typeface="Calibri"/>
              <a:cs typeface="Calibri"/>
              <a:sym typeface="Calibri"/>
            </a:endParaRPr>
          </a:p>
        </p:txBody>
      </p:sp>
      <p:pic>
        <p:nvPicPr>
          <p:cNvPr id="223" name="Google Shape;223;p11"/>
          <p:cNvPicPr preferRelativeResize="0"/>
          <p:nvPr/>
        </p:nvPicPr>
        <p:blipFill rotWithShape="1">
          <a:blip r:embed="rId3">
            <a:alphaModFix/>
          </a:blip>
          <a:srcRect/>
          <a:stretch/>
        </p:blipFill>
        <p:spPr>
          <a:xfrm>
            <a:off x="3842657" y="3830308"/>
            <a:ext cx="4009134" cy="29697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8"/>
        <p:cNvGrpSpPr/>
        <p:nvPr/>
      </p:nvGrpSpPr>
      <p:grpSpPr>
        <a:xfrm>
          <a:off x="0" y="0"/>
          <a:ext cx="0" cy="0"/>
          <a:chOff x="0" y="0"/>
          <a:chExt cx="0" cy="0"/>
        </a:xfrm>
      </p:grpSpPr>
      <p:sp>
        <p:nvSpPr>
          <p:cNvPr id="229" name="Google Shape;229;p12"/>
          <p:cNvSpPr txBox="1">
            <a:spLocks noGrp="1"/>
          </p:cNvSpPr>
          <p:nvPr>
            <p:ph type="title"/>
          </p:nvPr>
        </p:nvSpPr>
        <p:spPr>
          <a:xfrm>
            <a:off x="437016" y="571953"/>
            <a:ext cx="6453641"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o-NO"/>
              <a:t>First meeting with Mr Puro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C4E0B2"/>
            </a:gs>
            <a:gs pos="75000">
              <a:srgbClr val="C4E0B2"/>
            </a:gs>
            <a:gs pos="100000">
              <a:srgbClr val="FFF2CC"/>
            </a:gs>
          </a:gsLst>
          <a:path path="circle">
            <a:fillToRect l="50000" t="50000" r="50000" b="50000"/>
          </a:path>
          <a:tileRect/>
        </a:gradFill>
        <a:effectLst/>
      </p:bgPr>
    </p:bg>
    <p:spTree>
      <p:nvGrpSpPr>
        <p:cNvPr id="1" name="Shape 234"/>
        <p:cNvGrpSpPr/>
        <p:nvPr/>
      </p:nvGrpSpPr>
      <p:grpSpPr>
        <a:xfrm>
          <a:off x="0" y="0"/>
          <a:ext cx="0" cy="0"/>
          <a:chOff x="0" y="0"/>
          <a:chExt cx="0" cy="0"/>
        </a:xfrm>
      </p:grpSpPr>
      <p:sp>
        <p:nvSpPr>
          <p:cNvPr id="235" name="Google Shape;235;p13"/>
          <p:cNvSpPr txBox="1">
            <a:spLocks noGrp="1"/>
          </p:cNvSpPr>
          <p:nvPr>
            <p:ph type="title"/>
          </p:nvPr>
        </p:nvSpPr>
        <p:spPr>
          <a:xfrm>
            <a:off x="4910874" y="513791"/>
            <a:ext cx="2370252" cy="56605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3200"/>
              <a:buFont typeface="Calibri"/>
              <a:buNone/>
            </a:pPr>
            <a:r>
              <a:rPr lang="no-NO"/>
              <a:t>Family values</a:t>
            </a:r>
            <a:endParaRPr/>
          </a:p>
        </p:txBody>
      </p:sp>
      <p:pic>
        <p:nvPicPr>
          <p:cNvPr id="236" name="Google Shape;236;p13"/>
          <p:cNvPicPr preferRelativeResize="0"/>
          <p:nvPr/>
        </p:nvPicPr>
        <p:blipFill rotWithShape="1">
          <a:blip r:embed="rId3">
            <a:alphaModFix/>
          </a:blip>
          <a:srcRect/>
          <a:stretch/>
        </p:blipFill>
        <p:spPr>
          <a:xfrm>
            <a:off x="371382" y="2460171"/>
            <a:ext cx="5315628" cy="3317981"/>
          </a:xfrm>
          <a:prstGeom prst="rect">
            <a:avLst/>
          </a:prstGeom>
          <a:noFill/>
          <a:ln>
            <a:noFill/>
          </a:ln>
        </p:spPr>
      </p:pic>
      <p:pic>
        <p:nvPicPr>
          <p:cNvPr id="237" name="Google Shape;237;p13"/>
          <p:cNvPicPr preferRelativeResize="0"/>
          <p:nvPr/>
        </p:nvPicPr>
        <p:blipFill rotWithShape="1">
          <a:blip r:embed="rId4">
            <a:alphaModFix/>
          </a:blip>
          <a:srcRect/>
          <a:stretch/>
        </p:blipFill>
        <p:spPr>
          <a:xfrm>
            <a:off x="6769553" y="2992690"/>
            <a:ext cx="4505882" cy="22529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C4E0B2"/>
            </a:gs>
            <a:gs pos="75000">
              <a:srgbClr val="C4E0B2"/>
            </a:gs>
            <a:gs pos="100000">
              <a:srgbClr val="FEE599"/>
            </a:gs>
          </a:gsLst>
          <a:path path="circle">
            <a:fillToRect l="50000" t="50000" r="50000" b="50000"/>
          </a:path>
          <a:tileRect/>
        </a:gradFill>
        <a:effectLst/>
      </p:bgPr>
    </p:bg>
    <p:spTree>
      <p:nvGrpSpPr>
        <p:cNvPr id="1" name="Shape 242"/>
        <p:cNvGrpSpPr/>
        <p:nvPr/>
      </p:nvGrpSpPr>
      <p:grpSpPr>
        <a:xfrm>
          <a:off x="0" y="0"/>
          <a:ext cx="0" cy="0"/>
          <a:chOff x="0" y="0"/>
          <a:chExt cx="0" cy="0"/>
        </a:xfrm>
      </p:grpSpPr>
      <p:sp>
        <p:nvSpPr>
          <p:cNvPr id="243" name="Google Shape;243;p14"/>
          <p:cNvSpPr txBox="1">
            <a:spLocks noGrp="1"/>
          </p:cNvSpPr>
          <p:nvPr>
            <p:ph type="title"/>
          </p:nvPr>
        </p:nvSpPr>
        <p:spPr>
          <a:xfrm>
            <a:off x="4070510" y="511628"/>
            <a:ext cx="2861355" cy="609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no-NO"/>
              <a:t>Personal Space</a:t>
            </a:r>
            <a:endParaRPr/>
          </a:p>
        </p:txBody>
      </p:sp>
      <p:pic>
        <p:nvPicPr>
          <p:cNvPr id="244" name="Google Shape;244;p14"/>
          <p:cNvPicPr preferRelativeResize="0">
            <a:picLocks noGrp="1"/>
          </p:cNvPicPr>
          <p:nvPr>
            <p:ph type="body" idx="1"/>
          </p:nvPr>
        </p:nvPicPr>
        <p:blipFill rotWithShape="1">
          <a:blip r:embed="rId3">
            <a:alphaModFix/>
          </a:blip>
          <a:srcRect/>
          <a:stretch/>
        </p:blipFill>
        <p:spPr>
          <a:xfrm>
            <a:off x="6257675" y="2442101"/>
            <a:ext cx="4396265" cy="2852057"/>
          </a:xfrm>
          <a:prstGeom prst="rect">
            <a:avLst/>
          </a:prstGeom>
          <a:noFill/>
          <a:ln>
            <a:noFill/>
          </a:ln>
        </p:spPr>
      </p:pic>
      <p:pic>
        <p:nvPicPr>
          <p:cNvPr id="245" name="Google Shape;245;p14"/>
          <p:cNvPicPr preferRelativeResize="0"/>
          <p:nvPr/>
        </p:nvPicPr>
        <p:blipFill rotWithShape="1">
          <a:blip r:embed="rId4">
            <a:alphaModFix/>
          </a:blip>
          <a:srcRect/>
          <a:stretch/>
        </p:blipFill>
        <p:spPr>
          <a:xfrm>
            <a:off x="1889643" y="2307770"/>
            <a:ext cx="2529209" cy="31207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C4E0B2"/>
            </a:gs>
            <a:gs pos="75000">
              <a:srgbClr val="C4E0B2"/>
            </a:gs>
            <a:gs pos="100000">
              <a:srgbClr val="FEE599"/>
            </a:gs>
          </a:gsLst>
          <a:path path="circle">
            <a:fillToRect l="50000" t="50000" r="50000" b="50000"/>
          </a:path>
          <a:tileRect/>
        </a:gradFill>
        <a:effectLst/>
      </p:bgPr>
    </p:bg>
    <p:spTree>
      <p:nvGrpSpPr>
        <p:cNvPr id="1" name="Shape 250"/>
        <p:cNvGrpSpPr/>
        <p:nvPr/>
      </p:nvGrpSpPr>
      <p:grpSpPr>
        <a:xfrm>
          <a:off x="0" y="0"/>
          <a:ext cx="0" cy="0"/>
          <a:chOff x="0" y="0"/>
          <a:chExt cx="0" cy="0"/>
        </a:xfrm>
      </p:grpSpPr>
      <p:sp>
        <p:nvSpPr>
          <p:cNvPr id="251" name="Google Shape;251;p15"/>
          <p:cNvSpPr txBox="1">
            <a:spLocks noGrp="1"/>
          </p:cNvSpPr>
          <p:nvPr>
            <p:ph type="title"/>
          </p:nvPr>
        </p:nvSpPr>
        <p:spPr>
          <a:xfrm>
            <a:off x="4129881" y="747168"/>
            <a:ext cx="3932237" cy="609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no-NO"/>
              <a:t>Marriage traditions</a:t>
            </a:r>
            <a:endParaRPr/>
          </a:p>
        </p:txBody>
      </p:sp>
      <p:pic>
        <p:nvPicPr>
          <p:cNvPr id="252" name="Google Shape;252;p15"/>
          <p:cNvPicPr preferRelativeResize="0">
            <a:picLocks noGrp="1"/>
          </p:cNvPicPr>
          <p:nvPr>
            <p:ph type="body" idx="1"/>
          </p:nvPr>
        </p:nvPicPr>
        <p:blipFill rotWithShape="1">
          <a:blip r:embed="rId3">
            <a:alphaModFix/>
          </a:blip>
          <a:srcRect/>
          <a:stretch/>
        </p:blipFill>
        <p:spPr>
          <a:xfrm>
            <a:off x="2055937" y="2265181"/>
            <a:ext cx="7808108" cy="28223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16"/>
          <p:cNvSpPr txBox="1">
            <a:spLocks noGrp="1"/>
          </p:cNvSpPr>
          <p:nvPr>
            <p:ph type="title"/>
          </p:nvPr>
        </p:nvSpPr>
        <p:spPr>
          <a:xfrm>
            <a:off x="1101965" y="1284514"/>
            <a:ext cx="3253241" cy="6003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no-NO" b="1"/>
              <a:t>DISCUSSIONTASK</a:t>
            </a:r>
            <a:endParaRPr/>
          </a:p>
        </p:txBody>
      </p:sp>
      <p:sp>
        <p:nvSpPr>
          <p:cNvPr id="259" name="Google Shape;259;p16"/>
          <p:cNvSpPr txBox="1">
            <a:spLocks noGrp="1"/>
          </p:cNvSpPr>
          <p:nvPr>
            <p:ph type="body" idx="1"/>
          </p:nvPr>
        </p:nvSpPr>
        <p:spPr>
          <a:xfrm>
            <a:off x="5662159" y="272143"/>
            <a:ext cx="6172200" cy="5596845"/>
          </a:xfrm>
          <a:prstGeom prst="rect">
            <a:avLst/>
          </a:prstGeom>
          <a:noFill/>
          <a:ln>
            <a:noFill/>
          </a:ln>
        </p:spPr>
        <p:txBody>
          <a:bodyPr spcFirstLastPara="1" wrap="square" lIns="91425" tIns="45700" rIns="91425" bIns="45700" anchor="t" anchorCtr="0">
            <a:normAutofit fontScale="92500" lnSpcReduction="20000"/>
          </a:bodyPr>
          <a:lstStyle/>
          <a:p>
            <a:pPr marL="228600" lvl="0" indent="-40639"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no-NO"/>
              <a:t> WHAT IS UNIQUE IN YOUR CULTURE?</a:t>
            </a: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no-NO"/>
              <a:t>HAVE YOU EXPERIENCED ANY CULTURAL CLASHES?</a:t>
            </a:r>
            <a:endParaRPr/>
          </a:p>
          <a:p>
            <a:pPr marL="228600" lvl="0" indent="-40639"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no-NO"/>
              <a:t>WHAT WAS THE BIGGEST CULTURAL SHOCK FOR YOU WHEN YOU CAME TO NORWAY?</a:t>
            </a:r>
            <a:endParaRPr/>
          </a:p>
          <a:p>
            <a:pPr marL="228600" lvl="0" indent="-40639"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no-NO" b="1"/>
              <a:t>Share with the person next to you</a:t>
            </a:r>
            <a:endParaRPr b="1"/>
          </a:p>
        </p:txBody>
      </p:sp>
      <p:sp>
        <p:nvSpPr>
          <p:cNvPr id="260" name="Google Shape;260;p16"/>
          <p:cNvSpPr txBox="1">
            <a:spLocks noGrp="1"/>
          </p:cNvSpPr>
          <p:nvPr>
            <p:ph type="body" idx="2"/>
          </p:nvPr>
        </p:nvSpPr>
        <p:spPr>
          <a:xfrm>
            <a:off x="545874" y="2057400"/>
            <a:ext cx="3932237" cy="3811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endParaRPr/>
          </a:p>
        </p:txBody>
      </p:sp>
      <p:pic>
        <p:nvPicPr>
          <p:cNvPr id="261" name="Google Shape;261;p16"/>
          <p:cNvPicPr preferRelativeResize="0"/>
          <p:nvPr/>
        </p:nvPicPr>
        <p:blipFill rotWithShape="1">
          <a:blip r:embed="rId3">
            <a:alphaModFix/>
          </a:blip>
          <a:srcRect/>
          <a:stretch/>
        </p:blipFill>
        <p:spPr>
          <a:xfrm>
            <a:off x="189038" y="2057400"/>
            <a:ext cx="4839610" cy="398417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C4E0B2"/>
            </a:gs>
            <a:gs pos="75000">
              <a:srgbClr val="C4E0B2"/>
            </a:gs>
            <a:gs pos="100000">
              <a:srgbClr val="92D050"/>
            </a:gs>
          </a:gsLst>
          <a:path path="circle">
            <a:fillToRect l="50000" t="50000" r="50000" b="50000"/>
          </a:path>
          <a:tileRect/>
        </a:gradFill>
        <a:effectLst/>
      </p:bgPr>
    </p:bg>
    <p:spTree>
      <p:nvGrpSpPr>
        <p:cNvPr id="1" name="Shape 265"/>
        <p:cNvGrpSpPr/>
        <p:nvPr/>
      </p:nvGrpSpPr>
      <p:grpSpPr>
        <a:xfrm>
          <a:off x="0" y="0"/>
          <a:ext cx="0" cy="0"/>
          <a:chOff x="0" y="0"/>
          <a:chExt cx="0" cy="0"/>
        </a:xfrm>
      </p:grpSpPr>
      <p:sp>
        <p:nvSpPr>
          <p:cNvPr id="266" name="Google Shape;266;p17"/>
          <p:cNvSpPr txBox="1">
            <a:spLocks noGrp="1"/>
          </p:cNvSpPr>
          <p:nvPr>
            <p:ph type="title"/>
          </p:nvPr>
        </p:nvSpPr>
        <p:spPr>
          <a:xfrm>
            <a:off x="3975383" y="326570"/>
            <a:ext cx="4241233" cy="84908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no-NO"/>
              <a:t>A MINOR TURNINGPOINT</a:t>
            </a:r>
            <a:endParaRPr/>
          </a:p>
        </p:txBody>
      </p:sp>
      <p:pic>
        <p:nvPicPr>
          <p:cNvPr id="267" name="Google Shape;267;p17"/>
          <p:cNvPicPr preferRelativeResize="0">
            <a:picLocks noGrp="1"/>
          </p:cNvPicPr>
          <p:nvPr>
            <p:ph type="body" idx="1"/>
          </p:nvPr>
        </p:nvPicPr>
        <p:blipFill rotWithShape="1">
          <a:blip r:embed="rId3">
            <a:alphaModFix/>
          </a:blip>
          <a:srcRect/>
          <a:stretch/>
        </p:blipFill>
        <p:spPr>
          <a:xfrm>
            <a:off x="7056439" y="3037793"/>
            <a:ext cx="4145639" cy="2645893"/>
          </a:xfrm>
          <a:prstGeom prst="rect">
            <a:avLst/>
          </a:prstGeom>
          <a:noFill/>
          <a:ln>
            <a:noFill/>
          </a:ln>
        </p:spPr>
      </p:pic>
      <p:pic>
        <p:nvPicPr>
          <p:cNvPr id="268" name="Google Shape;268;p17"/>
          <p:cNvPicPr preferRelativeResize="0"/>
          <p:nvPr/>
        </p:nvPicPr>
        <p:blipFill rotWithShape="1">
          <a:blip r:embed="rId4">
            <a:alphaModFix/>
          </a:blip>
          <a:srcRect/>
          <a:stretch/>
        </p:blipFill>
        <p:spPr>
          <a:xfrm>
            <a:off x="473641" y="1921668"/>
            <a:ext cx="5383327" cy="3014663"/>
          </a:xfrm>
          <a:prstGeom prst="rect">
            <a:avLst/>
          </a:prstGeom>
          <a:noFill/>
          <a:ln>
            <a:noFill/>
          </a:ln>
        </p:spPr>
      </p:pic>
      <p:sp>
        <p:nvSpPr>
          <p:cNvPr id="269" name="Google Shape;269;p17"/>
          <p:cNvSpPr txBox="1"/>
          <p:nvPr/>
        </p:nvSpPr>
        <p:spPr>
          <a:xfrm>
            <a:off x="8070194" y="1261171"/>
            <a:ext cx="3447932"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1800" b="1">
                <a:solidFill>
                  <a:schemeClr val="dk1"/>
                </a:solidFill>
                <a:latin typeface="Calibri"/>
                <a:ea typeface="Calibri"/>
                <a:cs typeface="Calibri"/>
                <a:sym typeface="Calibri"/>
              </a:rPr>
              <a:t>«Just a word of advice. </a:t>
            </a:r>
            <a:endParaRPr/>
          </a:p>
          <a:p>
            <a:pPr marL="0" marR="0" lvl="0" indent="0" algn="l" rtl="0">
              <a:spcBef>
                <a:spcPts val="0"/>
              </a:spcBef>
              <a:spcAft>
                <a:spcPts val="0"/>
              </a:spcAft>
              <a:buNone/>
            </a:pPr>
            <a:r>
              <a:rPr lang="no-NO" sz="1800" b="1">
                <a:solidFill>
                  <a:schemeClr val="dk1"/>
                </a:solidFill>
                <a:latin typeface="Calibri"/>
                <a:ea typeface="Calibri"/>
                <a:cs typeface="Calibri"/>
                <a:sym typeface="Calibri"/>
              </a:rPr>
              <a:t>I used to feel like you did.</a:t>
            </a:r>
            <a:endParaRPr/>
          </a:p>
          <a:p>
            <a:pPr marL="0" marR="0" lvl="0" indent="0" algn="l" rtl="0">
              <a:spcBef>
                <a:spcPts val="0"/>
              </a:spcBef>
              <a:spcAft>
                <a:spcPts val="0"/>
              </a:spcAft>
              <a:buNone/>
            </a:pPr>
            <a:r>
              <a:rPr lang="no-NO" sz="1800" b="1">
                <a:solidFill>
                  <a:schemeClr val="dk1"/>
                </a:solidFill>
                <a:latin typeface="Calibri"/>
                <a:ea typeface="Calibri"/>
                <a:cs typeface="Calibri"/>
                <a:sym typeface="Calibri"/>
              </a:rPr>
              <a:t>I was resisting India. </a:t>
            </a:r>
            <a:endParaRPr/>
          </a:p>
          <a:p>
            <a:pPr marL="0" marR="0" lvl="0" indent="0" algn="l" rtl="0">
              <a:spcBef>
                <a:spcPts val="0"/>
              </a:spcBef>
              <a:spcAft>
                <a:spcPts val="0"/>
              </a:spcAft>
              <a:buNone/>
            </a:pPr>
            <a:r>
              <a:rPr lang="no-NO" sz="1800" b="1">
                <a:solidFill>
                  <a:schemeClr val="dk1"/>
                </a:solidFill>
                <a:latin typeface="Calibri"/>
                <a:ea typeface="Calibri"/>
                <a:cs typeface="Calibri"/>
                <a:sym typeface="Calibri"/>
              </a:rPr>
              <a:t>Ones I gave in, I did much better».</a:t>
            </a:r>
            <a:endParaRPr/>
          </a:p>
          <a:p>
            <a:pPr marL="0" marR="0" lvl="0" indent="0" algn="l" rtl="0">
              <a:spcBef>
                <a:spcPts val="0"/>
              </a:spcBef>
              <a:spcAft>
                <a:spcPts val="0"/>
              </a:spcAft>
              <a:buNone/>
            </a:pPr>
            <a:r>
              <a:rPr lang="no-NO" sz="1800" i="1">
                <a:solidFill>
                  <a:schemeClr val="dk1"/>
                </a:solidFill>
                <a:latin typeface="Calibri"/>
                <a:ea typeface="Calibri"/>
                <a:cs typeface="Calibri"/>
                <a:sym typeface="Calibri"/>
              </a:rPr>
              <a:t>-Businessman at Mac Donnells-</a:t>
            </a:r>
            <a:endParaRPr/>
          </a:p>
          <a:p>
            <a:pPr marL="0" marR="0" lvl="0" indent="0" algn="l" rtl="0">
              <a:spcBef>
                <a:spcPts val="0"/>
              </a:spcBef>
              <a:spcAft>
                <a:spcPts val="0"/>
              </a:spcAft>
              <a:buNone/>
            </a:pPr>
            <a:r>
              <a:rPr lang="no-NO" sz="1800">
                <a:solidFill>
                  <a:schemeClr val="dk1"/>
                </a:solidFill>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4"/>
        <p:cNvGrpSpPr/>
        <p:nvPr/>
      </p:nvGrpSpPr>
      <p:grpSpPr>
        <a:xfrm>
          <a:off x="0" y="0"/>
          <a:ext cx="0" cy="0"/>
          <a:chOff x="0" y="0"/>
          <a:chExt cx="0" cy="0"/>
        </a:xfrm>
      </p:grpSpPr>
      <p:sp>
        <p:nvSpPr>
          <p:cNvPr id="275" name="Google Shape;275;p18"/>
          <p:cNvSpPr txBox="1">
            <a:spLocks noGrp="1"/>
          </p:cNvSpPr>
          <p:nvPr>
            <p:ph type="body" idx="2"/>
          </p:nvPr>
        </p:nvSpPr>
        <p:spPr>
          <a:xfrm>
            <a:off x="2026331" y="359229"/>
            <a:ext cx="3932237" cy="544285"/>
          </a:xfrm>
          <a:prstGeom prst="rect">
            <a:avLst/>
          </a:prstGeom>
          <a:gradFill>
            <a:gsLst>
              <a:gs pos="0">
                <a:srgbClr val="FFFFFF"/>
              </a:gs>
              <a:gs pos="35000">
                <a:srgbClr val="FFFFFF"/>
              </a:gs>
              <a:gs pos="100000">
                <a:schemeClr val="accent4"/>
              </a:gs>
            </a:gsLst>
            <a:path path="circle">
              <a:fillToRect l="50000" t="50000" r="50000" b="50000"/>
            </a:path>
            <a:tileRect/>
          </a:grad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no-NO" sz="3200"/>
              <a:t>THE TURNINGPOINT</a:t>
            </a:r>
            <a:endParaRPr/>
          </a:p>
        </p:txBody>
      </p:sp>
      <p:pic>
        <p:nvPicPr>
          <p:cNvPr id="276" name="Google Shape;276;p18"/>
          <p:cNvPicPr preferRelativeResize="0"/>
          <p:nvPr/>
        </p:nvPicPr>
        <p:blipFill rotWithShape="1">
          <a:blip r:embed="rId4">
            <a:alphaModFix/>
          </a:blip>
          <a:srcRect/>
          <a:stretch/>
        </p:blipFill>
        <p:spPr>
          <a:xfrm>
            <a:off x="6763506" y="631371"/>
            <a:ext cx="5118931" cy="28044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C4E0B2"/>
            </a:gs>
            <a:gs pos="75000">
              <a:srgbClr val="C4E0B2"/>
            </a:gs>
            <a:gs pos="100000">
              <a:srgbClr val="92D050"/>
            </a:gs>
          </a:gsLst>
          <a:path path="circle">
            <a:fillToRect l="50000" t="50000" r="50000" b="50000"/>
          </a:path>
          <a:tileRect/>
        </a:gradFill>
        <a:effectLst/>
      </p:bgPr>
    </p:bg>
    <p:spTree>
      <p:nvGrpSpPr>
        <p:cNvPr id="1" name="Shape 281"/>
        <p:cNvGrpSpPr/>
        <p:nvPr/>
      </p:nvGrpSpPr>
      <p:grpSpPr>
        <a:xfrm>
          <a:off x="0" y="0"/>
          <a:ext cx="0" cy="0"/>
          <a:chOff x="0" y="0"/>
          <a:chExt cx="0" cy="0"/>
        </a:xfrm>
      </p:grpSpPr>
      <p:sp>
        <p:nvSpPr>
          <p:cNvPr id="282" name="Google Shape;282;p19"/>
          <p:cNvSpPr txBox="1">
            <a:spLocks noGrp="1"/>
          </p:cNvSpPr>
          <p:nvPr>
            <p:ph type="title"/>
          </p:nvPr>
        </p:nvSpPr>
        <p:spPr>
          <a:xfrm>
            <a:off x="4974770" y="337457"/>
            <a:ext cx="5377543" cy="5397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no-NO"/>
              <a:t>Language and misconceptions</a:t>
            </a:r>
            <a:endParaRPr/>
          </a:p>
        </p:txBody>
      </p:sp>
      <p:sp>
        <p:nvSpPr>
          <p:cNvPr id="283" name="Google Shape;283;p19"/>
          <p:cNvSpPr txBox="1">
            <a:spLocks noGrp="1"/>
          </p:cNvSpPr>
          <p:nvPr>
            <p:ph type="body" idx="1"/>
          </p:nvPr>
        </p:nvSpPr>
        <p:spPr>
          <a:xfrm>
            <a:off x="5183188" y="1513114"/>
            <a:ext cx="4167641" cy="434793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no-NO"/>
              <a:t>You Schmuck</a:t>
            </a:r>
            <a:endParaRPr/>
          </a:p>
          <a:p>
            <a:pPr marL="228600" lvl="0" indent="-228600" algn="l" rtl="0">
              <a:lnSpc>
                <a:spcPct val="90000"/>
              </a:lnSpc>
              <a:spcBef>
                <a:spcPts val="1000"/>
              </a:spcBef>
              <a:spcAft>
                <a:spcPts val="0"/>
              </a:spcAft>
              <a:buClr>
                <a:schemeClr val="dk1"/>
              </a:buClr>
              <a:buSzPts val="3200"/>
              <a:buChar char="•"/>
            </a:pPr>
            <a:r>
              <a:rPr lang="no-NO"/>
              <a:t>Don’t break both legs</a:t>
            </a:r>
            <a:endParaRPr/>
          </a:p>
          <a:p>
            <a:pPr marL="228600" lvl="0" indent="-228600" algn="l" rtl="0">
              <a:lnSpc>
                <a:spcPct val="90000"/>
              </a:lnSpc>
              <a:spcBef>
                <a:spcPts val="1000"/>
              </a:spcBef>
              <a:spcAft>
                <a:spcPts val="0"/>
              </a:spcAft>
              <a:buClr>
                <a:schemeClr val="dk1"/>
              </a:buClr>
              <a:buSzPts val="3200"/>
              <a:buChar char="•"/>
            </a:pPr>
            <a:r>
              <a:rPr lang="no-NO"/>
              <a:t>Menmeth- manmeat</a:t>
            </a:r>
            <a:endParaRPr/>
          </a:p>
          <a:p>
            <a:pPr marL="228600" lvl="0" indent="-228600" algn="l" rtl="0">
              <a:lnSpc>
                <a:spcPct val="90000"/>
              </a:lnSpc>
              <a:spcBef>
                <a:spcPts val="1000"/>
              </a:spcBef>
              <a:spcAft>
                <a:spcPts val="0"/>
              </a:spcAft>
              <a:buClr>
                <a:schemeClr val="dk1"/>
              </a:buClr>
              <a:buSzPts val="3200"/>
              <a:buChar char="•"/>
            </a:pPr>
            <a:r>
              <a:rPr lang="no-NO"/>
              <a:t>Chicago</a:t>
            </a:r>
            <a:endParaRPr/>
          </a:p>
          <a:p>
            <a:pPr marL="228600" lvl="0" indent="-228600" algn="l" rtl="0">
              <a:lnSpc>
                <a:spcPct val="90000"/>
              </a:lnSpc>
              <a:spcBef>
                <a:spcPts val="1000"/>
              </a:spcBef>
              <a:spcAft>
                <a:spcPts val="0"/>
              </a:spcAft>
              <a:buClr>
                <a:schemeClr val="dk1"/>
              </a:buClr>
              <a:buSzPts val="3200"/>
              <a:buChar char="•"/>
            </a:pPr>
            <a:r>
              <a:rPr lang="no-NO"/>
              <a:t>Internet</a:t>
            </a:r>
            <a:endParaRPr/>
          </a:p>
          <a:p>
            <a:pPr marL="228600" lvl="0" indent="-228600" algn="l" rtl="0">
              <a:lnSpc>
                <a:spcPct val="90000"/>
              </a:lnSpc>
              <a:spcBef>
                <a:spcPts val="1000"/>
              </a:spcBef>
              <a:spcAft>
                <a:spcPts val="0"/>
              </a:spcAft>
              <a:buClr>
                <a:schemeClr val="dk1"/>
              </a:buClr>
              <a:buSzPts val="3200"/>
              <a:buChar char="•"/>
            </a:pPr>
            <a:r>
              <a:rPr lang="no-NO"/>
              <a:t>Different englishes</a:t>
            </a:r>
            <a:endParaRPr/>
          </a:p>
        </p:txBody>
      </p:sp>
      <p:pic>
        <p:nvPicPr>
          <p:cNvPr id="284" name="Google Shape;284;p19"/>
          <p:cNvPicPr preferRelativeResize="0"/>
          <p:nvPr/>
        </p:nvPicPr>
        <p:blipFill rotWithShape="1">
          <a:blip r:embed="rId3">
            <a:alphaModFix/>
          </a:blip>
          <a:srcRect/>
          <a:stretch/>
        </p:blipFill>
        <p:spPr>
          <a:xfrm>
            <a:off x="0" y="1"/>
            <a:ext cx="3853382"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2"/>
          <p:cNvSpPr txBox="1">
            <a:spLocks noGrp="1"/>
          </p:cNvSpPr>
          <p:nvPr>
            <p:ph type="ctrTitle"/>
          </p:nvPr>
        </p:nvSpPr>
        <p:spPr>
          <a:xfrm>
            <a:off x="1508275" y="3322904"/>
            <a:ext cx="8652938" cy="2461504"/>
          </a:xfrm>
          <a:prstGeom prst="rect">
            <a:avLst/>
          </a:prstGeom>
          <a:noFill/>
          <a:ln>
            <a:noFill/>
          </a:ln>
        </p:spPr>
        <p:txBody>
          <a:bodyPr spcFirstLastPara="1" wrap="square" lIns="91425" tIns="45700" rIns="91425" bIns="45700" anchor="b" anchorCtr="0">
            <a:normAutofit fontScale="90000"/>
          </a:bodyPr>
          <a:lstStyle/>
          <a:p>
            <a:pPr marL="0" marR="0" lvl="0" indent="0" algn="ctr" rtl="0">
              <a:lnSpc>
                <a:spcPct val="90000"/>
              </a:lnSpc>
              <a:spcBef>
                <a:spcPts val="0"/>
              </a:spcBef>
              <a:spcAft>
                <a:spcPts val="0"/>
              </a:spcAft>
              <a:buClr>
                <a:schemeClr val="lt1"/>
              </a:buClr>
              <a:buSzPct val="100000"/>
              <a:buFont typeface="Calibri"/>
              <a:buNone/>
            </a:pPr>
            <a:br>
              <a:rPr lang="no-NO" sz="6000" b="0" i="0" u="none" strike="noStrike" cap="none">
                <a:solidFill>
                  <a:schemeClr val="lt1"/>
                </a:solidFill>
                <a:latin typeface="Calibri"/>
                <a:ea typeface="Calibri"/>
                <a:cs typeface="Calibri"/>
                <a:sym typeface="Calibri"/>
              </a:rPr>
            </a:br>
            <a:br>
              <a:rPr lang="no-NO" sz="6000" b="0" i="0" u="none" strike="noStrike" cap="none">
                <a:solidFill>
                  <a:schemeClr val="lt1"/>
                </a:solidFill>
                <a:latin typeface="Calibri"/>
                <a:ea typeface="Calibri"/>
                <a:cs typeface="Calibri"/>
                <a:sym typeface="Calibri"/>
              </a:rPr>
            </a:br>
            <a:br>
              <a:rPr lang="no-NO" sz="6000" b="0" i="0" u="none" strike="noStrike" cap="none">
                <a:solidFill>
                  <a:schemeClr val="lt1"/>
                </a:solidFill>
                <a:latin typeface="Calibri"/>
                <a:ea typeface="Calibri"/>
                <a:cs typeface="Calibri"/>
                <a:sym typeface="Calibri"/>
              </a:rPr>
            </a:br>
            <a:br>
              <a:rPr lang="no-NO" sz="6000" b="0" i="0" u="none" strike="noStrike" cap="none">
                <a:solidFill>
                  <a:schemeClr val="lt1"/>
                </a:solidFill>
                <a:latin typeface="Calibri"/>
                <a:ea typeface="Calibri"/>
                <a:cs typeface="Calibri"/>
                <a:sym typeface="Calibri"/>
              </a:rPr>
            </a:br>
            <a:r>
              <a:rPr lang="no-NO" sz="8000" b="1" i="0" u="none" strike="noStrike" cap="none">
                <a:solidFill>
                  <a:srgbClr val="00B0F0"/>
                </a:solidFill>
                <a:latin typeface="Calibri"/>
                <a:ea typeface="Calibri"/>
                <a:cs typeface="Calibri"/>
                <a:sym typeface="Calibri"/>
              </a:rPr>
              <a:t>OUTSOURCED</a:t>
            </a:r>
            <a:endParaRPr/>
          </a:p>
        </p:txBody>
      </p:sp>
      <p:sp>
        <p:nvSpPr>
          <p:cNvPr id="123" name="Google Shape;123;p2"/>
          <p:cNvSpPr txBox="1"/>
          <p:nvPr/>
        </p:nvSpPr>
        <p:spPr>
          <a:xfrm>
            <a:off x="2937989" y="5915608"/>
            <a:ext cx="57935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1800" b="0" i="1" u="none" strike="noStrike" cap="none">
                <a:solidFill>
                  <a:schemeClr val="lt1"/>
                </a:solidFill>
                <a:latin typeface="Calibri"/>
                <a:ea typeface="Calibri"/>
                <a:cs typeface="Calibri"/>
                <a:sym typeface="Calibri"/>
              </a:rPr>
              <a:t>A movie about cultural differences, directed by John Jeffcoat</a:t>
            </a:r>
            <a:endParaRPr sz="1800" i="1">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89"/>
        <p:cNvGrpSpPr/>
        <p:nvPr/>
      </p:nvGrpSpPr>
      <p:grpSpPr>
        <a:xfrm>
          <a:off x="0" y="0"/>
          <a:ext cx="0" cy="0"/>
          <a:chOff x="0" y="0"/>
          <a:chExt cx="0" cy="0"/>
        </a:xfrm>
      </p:grpSpPr>
      <p:sp>
        <p:nvSpPr>
          <p:cNvPr id="290" name="Google Shape;290;p20"/>
          <p:cNvSpPr txBox="1">
            <a:spLocks noGrp="1"/>
          </p:cNvSpPr>
          <p:nvPr>
            <p:ph type="title"/>
          </p:nvPr>
        </p:nvSpPr>
        <p:spPr>
          <a:xfrm>
            <a:off x="736884" y="184115"/>
            <a:ext cx="11052345" cy="5318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no-NO"/>
              <a:t>Has Todd brought home something from the Indian culture?</a:t>
            </a:r>
            <a:endParaRPr/>
          </a:p>
        </p:txBody>
      </p:sp>
      <p:pic>
        <p:nvPicPr>
          <p:cNvPr id="291" name="Google Shape;291;p20"/>
          <p:cNvPicPr preferRelativeResize="0">
            <a:picLocks noGrp="1"/>
          </p:cNvPicPr>
          <p:nvPr>
            <p:ph type="body" idx="1"/>
          </p:nvPr>
        </p:nvPicPr>
        <p:blipFill rotWithShape="1">
          <a:blip r:embed="rId4">
            <a:alphaModFix/>
          </a:blip>
          <a:srcRect/>
          <a:stretch/>
        </p:blipFill>
        <p:spPr>
          <a:xfrm>
            <a:off x="7090584" y="4060372"/>
            <a:ext cx="3488743" cy="2316743"/>
          </a:xfrm>
          <a:prstGeom prst="rect">
            <a:avLst/>
          </a:prstGeom>
          <a:noFill/>
          <a:ln>
            <a:noFill/>
          </a:ln>
        </p:spPr>
      </p:pic>
      <p:pic>
        <p:nvPicPr>
          <p:cNvPr id="292" name="Google Shape;292;p20"/>
          <p:cNvPicPr preferRelativeResize="0"/>
          <p:nvPr/>
        </p:nvPicPr>
        <p:blipFill rotWithShape="1">
          <a:blip r:embed="rId5">
            <a:alphaModFix/>
          </a:blip>
          <a:srcRect/>
          <a:stretch/>
        </p:blipFill>
        <p:spPr>
          <a:xfrm>
            <a:off x="610620" y="1295401"/>
            <a:ext cx="4673600" cy="3505200"/>
          </a:xfrm>
          <a:prstGeom prst="rect">
            <a:avLst/>
          </a:prstGeom>
          <a:noFill/>
          <a:ln>
            <a:noFill/>
          </a:ln>
        </p:spPr>
      </p:pic>
      <p:pic>
        <p:nvPicPr>
          <p:cNvPr id="293" name="Google Shape;293;p20"/>
          <p:cNvPicPr preferRelativeResize="0"/>
          <p:nvPr/>
        </p:nvPicPr>
        <p:blipFill rotWithShape="1">
          <a:blip r:embed="rId6">
            <a:alphaModFix/>
          </a:blip>
          <a:srcRect/>
          <a:stretch/>
        </p:blipFill>
        <p:spPr>
          <a:xfrm>
            <a:off x="6096000" y="989012"/>
            <a:ext cx="3395133" cy="2180430"/>
          </a:xfrm>
          <a:prstGeom prst="rect">
            <a:avLst/>
          </a:prstGeom>
          <a:noFill/>
          <a:ln>
            <a:noFill/>
          </a:ln>
        </p:spPr>
      </p:pic>
      <p:sp>
        <p:nvSpPr>
          <p:cNvPr id="294" name="Google Shape;294;p20"/>
          <p:cNvSpPr txBox="1"/>
          <p:nvPr/>
        </p:nvSpPr>
        <p:spPr>
          <a:xfrm>
            <a:off x="1742553" y="5218743"/>
            <a:ext cx="4089581" cy="92333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5400">
                <a:solidFill>
                  <a:schemeClr val="dk1"/>
                </a:solidFill>
                <a:latin typeface="Algerian"/>
                <a:ea typeface="Algerian"/>
                <a:cs typeface="Algerian"/>
                <a:sym typeface="Algerian"/>
              </a:rPr>
              <a:t>FULFILMENT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9"/>
        <p:cNvGrpSpPr/>
        <p:nvPr/>
      </p:nvGrpSpPr>
      <p:grpSpPr>
        <a:xfrm>
          <a:off x="0" y="0"/>
          <a:ext cx="0" cy="0"/>
          <a:chOff x="0" y="0"/>
          <a:chExt cx="0" cy="0"/>
        </a:xfrm>
      </p:grpSpPr>
      <p:sp>
        <p:nvSpPr>
          <p:cNvPr id="300" name="Google Shape;300;p21"/>
          <p:cNvSpPr txBox="1">
            <a:spLocks noGrp="1"/>
          </p:cNvSpPr>
          <p:nvPr>
            <p:ph type="title"/>
          </p:nvPr>
        </p:nvSpPr>
        <p:spPr>
          <a:xfrm>
            <a:off x="310142" y="190544"/>
            <a:ext cx="4775075" cy="1630906"/>
          </a:xfrm>
          <a:prstGeom prst="rect">
            <a:avLst/>
          </a:prstGeom>
          <a:noFill/>
          <a:ln>
            <a:noFill/>
          </a:ln>
        </p:spPr>
        <p:txBody>
          <a:bodyPr spcFirstLastPara="1" wrap="square" lIns="91425" tIns="45700" rIns="91425" bIns="45700" anchor="ctr" anchorCtr="0">
            <a:normAutofit/>
          </a:bodyPr>
          <a:lstStyle/>
          <a:p>
            <a:pPr marL="0" marR="0" lvl="0" indent="0" algn="ctr" rtl="0">
              <a:lnSpc>
                <a:spcPct val="83000"/>
              </a:lnSpc>
              <a:spcBef>
                <a:spcPts val="0"/>
              </a:spcBef>
              <a:spcAft>
                <a:spcPts val="0"/>
              </a:spcAft>
              <a:buClr>
                <a:schemeClr val="dk1"/>
              </a:buClr>
              <a:buSzPts val="4400"/>
              <a:buFont typeface="Calibri"/>
              <a:buNone/>
            </a:pPr>
            <a:r>
              <a:rPr lang="no-NO" sz="4400" b="0" i="0" u="none" strike="noStrike" cap="none">
                <a:solidFill>
                  <a:schemeClr val="dk1"/>
                </a:solidFill>
                <a:latin typeface="Calibri"/>
                <a:ea typeface="Calibri"/>
                <a:cs typeface="Calibri"/>
                <a:sym typeface="Calibri"/>
              </a:rPr>
              <a:t>OPEN ENDING</a:t>
            </a:r>
            <a:endParaRPr/>
          </a:p>
        </p:txBody>
      </p:sp>
      <p:sp>
        <p:nvSpPr>
          <p:cNvPr id="301" name="Google Shape;301;p21"/>
          <p:cNvSpPr txBox="1">
            <a:spLocks noGrp="1"/>
          </p:cNvSpPr>
          <p:nvPr>
            <p:ph type="body" idx="1"/>
          </p:nvPr>
        </p:nvSpPr>
        <p:spPr>
          <a:xfrm>
            <a:off x="310142" y="1821450"/>
            <a:ext cx="4775075" cy="120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no-NO" sz="2400" b="0" i="0" u="none" strike="noStrike" cap="none">
                <a:solidFill>
                  <a:schemeClr val="dk1"/>
                </a:solidFill>
                <a:latin typeface="Calibri"/>
                <a:ea typeface="Calibri"/>
                <a:cs typeface="Calibri"/>
                <a:sym typeface="Calibri"/>
              </a:rPr>
              <a:t>Who called Todd?</a:t>
            </a:r>
            <a:endParaRPr/>
          </a:p>
          <a:p>
            <a:pPr marL="0" marR="0" lvl="0" indent="0" algn="ctr" rtl="0">
              <a:lnSpc>
                <a:spcPct val="90000"/>
              </a:lnSpc>
              <a:spcBef>
                <a:spcPts val="600"/>
              </a:spcBef>
              <a:spcAft>
                <a:spcPts val="0"/>
              </a:spcAft>
              <a:buClr>
                <a:schemeClr val="lt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90000"/>
              </a:lnSpc>
              <a:spcBef>
                <a:spcPts val="600"/>
              </a:spcBef>
              <a:spcAft>
                <a:spcPts val="0"/>
              </a:spcAft>
              <a:buClr>
                <a:schemeClr val="dk1"/>
              </a:buClr>
              <a:buSzPts val="2400"/>
              <a:buFont typeface="Arial"/>
              <a:buNone/>
            </a:pPr>
            <a:r>
              <a:rPr lang="no-NO" sz="2400" b="0" i="0" u="none" strike="noStrike" cap="none">
                <a:solidFill>
                  <a:schemeClr val="dk1"/>
                </a:solidFill>
                <a:latin typeface="Calibri"/>
                <a:ea typeface="Calibri"/>
                <a:cs typeface="Calibri"/>
                <a:sym typeface="Calibri"/>
              </a:rPr>
              <a:t>What do you think happenes next?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22"/>
          <p:cNvSpPr txBox="1">
            <a:spLocks noGrp="1"/>
          </p:cNvSpPr>
          <p:nvPr>
            <p:ph type="title"/>
          </p:nvPr>
        </p:nvSpPr>
        <p:spPr>
          <a:xfrm>
            <a:off x="525127" y="761999"/>
            <a:ext cx="4501568" cy="914401"/>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90000"/>
              </a:lnSpc>
              <a:spcBef>
                <a:spcPts val="0"/>
              </a:spcBef>
              <a:spcAft>
                <a:spcPts val="0"/>
              </a:spcAft>
              <a:buClr>
                <a:srgbClr val="757070"/>
              </a:buClr>
              <a:buSzPct val="100000"/>
              <a:buFont typeface="Calibri"/>
              <a:buNone/>
            </a:pPr>
            <a:r>
              <a:rPr lang="no-NO" sz="4400" b="0" i="0" u="none" strike="noStrike" cap="none">
                <a:solidFill>
                  <a:srgbClr val="757070"/>
                </a:solidFill>
                <a:latin typeface="Calibri"/>
                <a:ea typeface="Calibri"/>
                <a:cs typeface="Calibri"/>
                <a:sym typeface="Calibri"/>
              </a:rPr>
              <a:t>Discussiontask</a:t>
            </a:r>
            <a:br>
              <a:rPr lang="no-NO" sz="4400" b="0" i="0" u="none" strike="noStrike" cap="none">
                <a:solidFill>
                  <a:srgbClr val="757070"/>
                </a:solidFill>
                <a:latin typeface="Calibri"/>
                <a:ea typeface="Calibri"/>
                <a:cs typeface="Calibri"/>
                <a:sym typeface="Calibri"/>
              </a:rPr>
            </a:br>
            <a:r>
              <a:rPr lang="no-NO" sz="3600" b="0" i="1" u="none" strike="noStrike" cap="none">
                <a:solidFill>
                  <a:srgbClr val="757070"/>
                </a:solidFill>
                <a:latin typeface="Calibri"/>
                <a:ea typeface="Calibri"/>
                <a:cs typeface="Calibri"/>
                <a:sym typeface="Calibri"/>
              </a:rPr>
              <a:t>Messages</a:t>
            </a:r>
            <a:endParaRPr/>
          </a:p>
        </p:txBody>
      </p:sp>
      <p:sp>
        <p:nvSpPr>
          <p:cNvPr id="308" name="Google Shape;308;p22"/>
          <p:cNvSpPr txBox="1">
            <a:spLocks noGrp="1"/>
          </p:cNvSpPr>
          <p:nvPr>
            <p:ph type="body" idx="2"/>
          </p:nvPr>
        </p:nvSpPr>
        <p:spPr>
          <a:xfrm>
            <a:off x="525127" y="2157875"/>
            <a:ext cx="4400983" cy="3938126"/>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90000"/>
              </a:lnSpc>
              <a:spcBef>
                <a:spcPts val="0"/>
              </a:spcBef>
              <a:spcAft>
                <a:spcPts val="0"/>
              </a:spcAft>
              <a:buClr>
                <a:schemeClr val="accent1"/>
              </a:buClr>
              <a:buSzPct val="100000"/>
              <a:buFont typeface="Arial"/>
              <a:buNone/>
            </a:pPr>
            <a:r>
              <a:rPr lang="no-NO" sz="2800" b="0" i="0" u="none" strike="noStrike" cap="none">
                <a:solidFill>
                  <a:srgbClr val="757070"/>
                </a:solidFill>
                <a:latin typeface="Calibri"/>
                <a:ea typeface="Calibri"/>
                <a:cs typeface="Calibri"/>
                <a:sym typeface="Calibri"/>
              </a:rPr>
              <a:t>Does the movie have a clear message?</a:t>
            </a:r>
            <a:endParaRPr/>
          </a:p>
          <a:p>
            <a:pPr marL="0" marR="0" lvl="0" indent="0" algn="l" rtl="0">
              <a:lnSpc>
                <a:spcPct val="90000"/>
              </a:lnSpc>
              <a:spcBef>
                <a:spcPts val="1000"/>
              </a:spcBef>
              <a:spcAft>
                <a:spcPts val="0"/>
              </a:spcAft>
              <a:buClr>
                <a:schemeClr val="accent1"/>
              </a:buClr>
              <a:buSzPct val="100000"/>
              <a:buFont typeface="Arial"/>
              <a:buNone/>
            </a:pPr>
            <a:r>
              <a:rPr lang="no-NO" sz="2800" b="0" i="0" u="none" strike="noStrike" cap="none">
                <a:solidFill>
                  <a:srgbClr val="757070"/>
                </a:solidFill>
                <a:latin typeface="Calibri"/>
                <a:ea typeface="Calibri"/>
                <a:cs typeface="Calibri"/>
                <a:sym typeface="Calibri"/>
              </a:rPr>
              <a:t>What do you think the director is trying to convey?</a:t>
            </a:r>
            <a:endParaRPr/>
          </a:p>
          <a:p>
            <a:pPr marL="0" marR="0" lvl="0" indent="0" algn="l" rtl="0">
              <a:lnSpc>
                <a:spcPct val="90000"/>
              </a:lnSpc>
              <a:spcBef>
                <a:spcPts val="1000"/>
              </a:spcBef>
              <a:spcAft>
                <a:spcPts val="0"/>
              </a:spcAft>
              <a:buClr>
                <a:schemeClr val="accent1"/>
              </a:buClr>
              <a:buSzPct val="100000"/>
              <a:buFont typeface="Arial"/>
              <a:buNone/>
            </a:pPr>
            <a:endParaRPr sz="2800" b="0" i="0" u="none" strike="noStrike" cap="none">
              <a:solidFill>
                <a:srgbClr val="757070"/>
              </a:solidFill>
              <a:latin typeface="Calibri"/>
              <a:ea typeface="Calibri"/>
              <a:cs typeface="Calibri"/>
              <a:sym typeface="Calibri"/>
            </a:endParaRPr>
          </a:p>
          <a:p>
            <a:pPr marL="0" marR="0" lvl="0" indent="0" algn="l" rtl="0">
              <a:lnSpc>
                <a:spcPct val="90000"/>
              </a:lnSpc>
              <a:spcBef>
                <a:spcPts val="1000"/>
              </a:spcBef>
              <a:spcAft>
                <a:spcPts val="0"/>
              </a:spcAft>
              <a:buClr>
                <a:schemeClr val="accent1"/>
              </a:buClr>
              <a:buSzPct val="100000"/>
              <a:buFont typeface="Arial"/>
              <a:buNone/>
            </a:pPr>
            <a:r>
              <a:rPr lang="no-NO" sz="2800" b="0" i="0" u="none" strike="noStrike" cap="none">
                <a:solidFill>
                  <a:srgbClr val="757070"/>
                </a:solidFill>
                <a:latin typeface="Calibri"/>
                <a:ea typeface="Calibri"/>
                <a:cs typeface="Calibri"/>
                <a:sym typeface="Calibri"/>
              </a:rPr>
              <a:t>10 minutes: Individual writing task: Write down four things you have learned from the movie. (10 minutes) </a:t>
            </a:r>
            <a:endParaRPr/>
          </a:p>
          <a:p>
            <a:pPr marL="0" marR="0" lvl="0" indent="0" algn="l" rtl="0">
              <a:lnSpc>
                <a:spcPct val="90000"/>
              </a:lnSpc>
              <a:spcBef>
                <a:spcPts val="1000"/>
              </a:spcBef>
              <a:spcAft>
                <a:spcPts val="0"/>
              </a:spcAft>
              <a:buClr>
                <a:schemeClr val="accent1"/>
              </a:buClr>
              <a:buSzPct val="100000"/>
              <a:buFont typeface="Arial"/>
              <a:buNone/>
            </a:pPr>
            <a:endParaRPr sz="2800" b="0" i="0" u="none" strike="noStrike" cap="none">
              <a:solidFill>
                <a:srgbClr val="757070"/>
              </a:solidFill>
              <a:latin typeface="Calibri"/>
              <a:ea typeface="Calibri"/>
              <a:cs typeface="Calibri"/>
              <a:sym typeface="Calibri"/>
            </a:endParaRPr>
          </a:p>
          <a:p>
            <a:pPr marL="0" marR="0" lvl="0" indent="0" algn="l" rtl="0">
              <a:lnSpc>
                <a:spcPct val="90000"/>
              </a:lnSpc>
              <a:spcBef>
                <a:spcPts val="1000"/>
              </a:spcBef>
              <a:spcAft>
                <a:spcPts val="0"/>
              </a:spcAft>
              <a:buClr>
                <a:schemeClr val="accent1"/>
              </a:buClr>
              <a:buSzPct val="100000"/>
              <a:buFont typeface="Arial"/>
              <a:buNone/>
            </a:pPr>
            <a:r>
              <a:rPr lang="no-NO" sz="2800" b="0" i="0" u="none" strike="noStrike" cap="none">
                <a:solidFill>
                  <a:srgbClr val="757070"/>
                </a:solidFill>
                <a:latin typeface="Calibri"/>
                <a:ea typeface="Calibri"/>
                <a:cs typeface="Calibri"/>
                <a:sym typeface="Calibri"/>
              </a:rPr>
              <a:t>15 minutes to discuss your opinions in groups of 4. You should agree upon 4 things to share with the rest of the class</a:t>
            </a:r>
            <a:endParaRPr sz="2800" b="0" i="0" u="none" strike="noStrike" cap="none">
              <a:solidFill>
                <a:srgbClr val="757070"/>
              </a:solidFill>
              <a:latin typeface="Calibri"/>
              <a:ea typeface="Calibri"/>
              <a:cs typeface="Calibri"/>
              <a:sym typeface="Calibri"/>
            </a:endParaRPr>
          </a:p>
        </p:txBody>
      </p:sp>
      <p:pic>
        <p:nvPicPr>
          <p:cNvPr id="309" name="Google Shape;309;p22" descr="Fem firkantede snakkebobler i farger"/>
          <p:cNvPicPr preferRelativeResize="0">
            <a:picLocks noGrp="1"/>
          </p:cNvPicPr>
          <p:nvPr>
            <p:ph type="body" idx="1"/>
          </p:nvPr>
        </p:nvPicPr>
        <p:blipFill rotWithShape="1">
          <a:blip r:embed="rId3">
            <a:alphaModFix/>
          </a:blip>
          <a:srcRect/>
          <a:stretch/>
        </p:blipFill>
        <p:spPr>
          <a:xfrm>
            <a:off x="6009368" y="1676400"/>
            <a:ext cx="5181600" cy="36269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28"/>
        <p:cNvGrpSpPr/>
        <p:nvPr/>
      </p:nvGrpSpPr>
      <p:grpSpPr>
        <a:xfrm>
          <a:off x="0" y="0"/>
          <a:ext cx="0" cy="0"/>
          <a:chOff x="0" y="0"/>
          <a:chExt cx="0" cy="0"/>
        </a:xfrm>
      </p:grpSpPr>
      <p:sp>
        <p:nvSpPr>
          <p:cNvPr id="129" name="Google Shape;12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757070"/>
              </a:buClr>
              <a:buSzPts val="4400"/>
              <a:buFont typeface="Calibri"/>
              <a:buNone/>
            </a:pPr>
            <a:r>
              <a:rPr lang="no-NO" sz="4400" b="0" i="0" u="none" strike="noStrike" cap="none">
                <a:solidFill>
                  <a:srgbClr val="757070"/>
                </a:solidFill>
                <a:latin typeface="Calibri"/>
                <a:ea typeface="Calibri"/>
                <a:cs typeface="Calibri"/>
                <a:sym typeface="Calibri"/>
              </a:rPr>
              <a:t>Analysing film</a:t>
            </a:r>
            <a:endParaRPr/>
          </a:p>
        </p:txBody>
      </p:sp>
      <p:grpSp>
        <p:nvGrpSpPr>
          <p:cNvPr id="130" name="Google Shape;130;p3"/>
          <p:cNvGrpSpPr/>
          <p:nvPr/>
        </p:nvGrpSpPr>
        <p:grpSpPr>
          <a:xfrm>
            <a:off x="1143460" y="2037524"/>
            <a:ext cx="9934560" cy="3529942"/>
            <a:chOff x="457661" y="0"/>
            <a:chExt cx="9934560" cy="3529942"/>
          </a:xfrm>
        </p:grpSpPr>
        <p:sp>
          <p:nvSpPr>
            <p:cNvPr id="131" name="Google Shape;131;p3"/>
            <p:cNvSpPr/>
            <p:nvPr/>
          </p:nvSpPr>
          <p:spPr>
            <a:xfrm>
              <a:off x="459208" y="0"/>
              <a:ext cx="3123798" cy="1628901"/>
            </a:xfrm>
            <a:prstGeom prst="rect">
              <a:avLst/>
            </a:prstGeom>
            <a:solidFill>
              <a:schemeClr val="accent2"/>
            </a:solidFill>
            <a:ln w="12700" cap="flat" cmpd="sng">
              <a:solidFill>
                <a:srgbClr val="AEABA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txBox="1"/>
            <p:nvPr/>
          </p:nvSpPr>
          <p:spPr>
            <a:xfrm>
              <a:off x="459208" y="0"/>
              <a:ext cx="3123798" cy="1628901"/>
            </a:xfrm>
            <a:prstGeom prst="rect">
              <a:avLst/>
            </a:prstGeom>
            <a:noFill/>
            <a:ln>
              <a:noFill/>
            </a:ln>
          </p:spPr>
          <p:txBody>
            <a:bodyPr spcFirstLastPara="1" wrap="square" lIns="72000" tIns="80000" rIns="72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no-NO" sz="2100" b="1">
                  <a:solidFill>
                    <a:schemeClr val="dk1"/>
                  </a:solidFill>
                  <a:latin typeface="Calibri"/>
                  <a:ea typeface="Calibri"/>
                  <a:cs typeface="Calibri"/>
                  <a:sym typeface="Calibri"/>
                </a:rPr>
                <a:t>Setting</a:t>
              </a:r>
              <a:endParaRPr/>
            </a:p>
            <a:p>
              <a:pPr marL="0" marR="0" lvl="0" indent="0" algn="ctr" rtl="0">
                <a:lnSpc>
                  <a:spcPct val="90000"/>
                </a:lnSpc>
                <a:spcBef>
                  <a:spcPts val="735"/>
                </a:spcBef>
                <a:spcAft>
                  <a:spcPts val="0"/>
                </a:spcAft>
                <a:buClr>
                  <a:schemeClr val="dk1"/>
                </a:buClr>
                <a:buSzPts val="1600"/>
                <a:buFont typeface="Calibri"/>
                <a:buNone/>
              </a:pPr>
              <a:r>
                <a:rPr lang="no-NO" sz="1600" b="0">
                  <a:solidFill>
                    <a:schemeClr val="dk1"/>
                  </a:solidFill>
                  <a:latin typeface="Calibri"/>
                  <a:ea typeface="Calibri"/>
                  <a:cs typeface="Calibri"/>
                  <a:sym typeface="Calibri"/>
                </a:rPr>
                <a:t>Where and when</a:t>
              </a:r>
              <a:endParaRPr sz="1600" b="0">
                <a:solidFill>
                  <a:schemeClr val="dk1"/>
                </a:solidFill>
                <a:latin typeface="Calibri"/>
                <a:ea typeface="Calibri"/>
                <a:cs typeface="Calibri"/>
                <a:sym typeface="Calibri"/>
              </a:endParaRPr>
            </a:p>
          </p:txBody>
        </p:sp>
        <p:sp>
          <p:nvSpPr>
            <p:cNvPr id="133" name="Google Shape;133;p3"/>
            <p:cNvSpPr/>
            <p:nvPr/>
          </p:nvSpPr>
          <p:spPr>
            <a:xfrm>
              <a:off x="3846644" y="0"/>
              <a:ext cx="3123798" cy="1628901"/>
            </a:xfrm>
            <a:prstGeom prst="rect">
              <a:avLst/>
            </a:prstGeom>
            <a:solidFill>
              <a:schemeClr val="accent2"/>
            </a:solidFill>
            <a:ln w="12700" cap="flat" cmpd="sng">
              <a:solidFill>
                <a:srgbClr val="AEABA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txBox="1"/>
            <p:nvPr/>
          </p:nvSpPr>
          <p:spPr>
            <a:xfrm>
              <a:off x="3846644" y="0"/>
              <a:ext cx="3123798" cy="1628901"/>
            </a:xfrm>
            <a:prstGeom prst="rect">
              <a:avLst/>
            </a:prstGeom>
            <a:noFill/>
            <a:ln>
              <a:noFill/>
            </a:ln>
          </p:spPr>
          <p:txBody>
            <a:bodyPr spcFirstLastPara="1" wrap="square" lIns="72000" tIns="76200" rIns="720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b="1">
                <a:solidFill>
                  <a:schemeClr val="dk1"/>
                </a:solidFill>
                <a:latin typeface="Calibri"/>
                <a:ea typeface="Calibri"/>
                <a:cs typeface="Calibri"/>
                <a:sym typeface="Calibri"/>
              </a:endParaRPr>
            </a:p>
            <a:p>
              <a:pPr marL="0" marR="0" lvl="0" indent="0" algn="ctr" rtl="0">
                <a:lnSpc>
                  <a:spcPct val="90000"/>
                </a:lnSpc>
                <a:spcBef>
                  <a:spcPts val="700"/>
                </a:spcBef>
                <a:spcAft>
                  <a:spcPts val="0"/>
                </a:spcAft>
                <a:buClr>
                  <a:schemeClr val="dk1"/>
                </a:buClr>
                <a:buSzPts val="2000"/>
                <a:buFont typeface="Calibri"/>
                <a:buNone/>
              </a:pPr>
              <a:r>
                <a:rPr lang="no-NO" sz="2000" b="1">
                  <a:solidFill>
                    <a:schemeClr val="dk1"/>
                  </a:solidFill>
                  <a:latin typeface="Calibri"/>
                  <a:ea typeface="Calibri"/>
                  <a:cs typeface="Calibri"/>
                  <a:sym typeface="Calibri"/>
                </a:rPr>
                <a:t>Plot</a:t>
              </a:r>
              <a:endParaRPr/>
            </a:p>
            <a:p>
              <a:pPr marL="0" marR="0" lvl="0" indent="0" algn="ctr" rtl="0">
                <a:lnSpc>
                  <a:spcPct val="90000"/>
                </a:lnSpc>
                <a:spcBef>
                  <a:spcPts val="700"/>
                </a:spcBef>
                <a:spcAft>
                  <a:spcPts val="0"/>
                </a:spcAft>
                <a:buClr>
                  <a:schemeClr val="dk1"/>
                </a:buClr>
                <a:buSzPts val="1600"/>
                <a:buFont typeface="Calibri"/>
                <a:buNone/>
              </a:pPr>
              <a:r>
                <a:rPr lang="no-NO" sz="1600">
                  <a:solidFill>
                    <a:schemeClr val="dk1"/>
                  </a:solidFill>
                  <a:latin typeface="Calibri"/>
                  <a:ea typeface="Calibri"/>
                  <a:cs typeface="Calibri"/>
                  <a:sym typeface="Calibri"/>
                </a:rPr>
                <a:t>The events that make up the action in the story. </a:t>
              </a:r>
              <a:endParaRPr/>
            </a:p>
            <a:p>
              <a:pPr marL="0" marR="0" lvl="0" indent="0" algn="ctr" rtl="0">
                <a:lnSpc>
                  <a:spcPct val="90000"/>
                </a:lnSpc>
                <a:spcBef>
                  <a:spcPts val="56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p:txBody>
        </p:sp>
        <p:sp>
          <p:nvSpPr>
            <p:cNvPr id="135" name="Google Shape;135;p3"/>
            <p:cNvSpPr/>
            <p:nvPr/>
          </p:nvSpPr>
          <p:spPr>
            <a:xfrm>
              <a:off x="7268423" y="656"/>
              <a:ext cx="3123798" cy="1628901"/>
            </a:xfrm>
            <a:prstGeom prst="rect">
              <a:avLst/>
            </a:prstGeom>
            <a:solidFill>
              <a:schemeClr val="accent2"/>
            </a:solidFill>
            <a:ln w="12700" cap="flat" cmpd="sng">
              <a:solidFill>
                <a:srgbClr val="AEABA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txBox="1"/>
            <p:nvPr/>
          </p:nvSpPr>
          <p:spPr>
            <a:xfrm>
              <a:off x="7268423" y="656"/>
              <a:ext cx="3123798" cy="1628901"/>
            </a:xfrm>
            <a:prstGeom prst="rect">
              <a:avLst/>
            </a:prstGeom>
            <a:noFill/>
            <a:ln>
              <a:noFill/>
            </a:ln>
          </p:spPr>
          <p:txBody>
            <a:bodyPr spcFirstLastPara="1" wrap="square" lIns="72000" tIns="80000" rIns="72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no-NO" sz="2100" b="1">
                  <a:solidFill>
                    <a:schemeClr val="dk1"/>
                  </a:solidFill>
                  <a:latin typeface="Calibri"/>
                  <a:ea typeface="Calibri"/>
                  <a:cs typeface="Calibri"/>
                  <a:sym typeface="Calibri"/>
                </a:rPr>
                <a:t>Characters</a:t>
              </a:r>
              <a:endParaRPr sz="2100" b="1">
                <a:solidFill>
                  <a:schemeClr val="dk1"/>
                </a:solidFill>
                <a:latin typeface="Calibri"/>
                <a:ea typeface="Calibri"/>
                <a:cs typeface="Calibri"/>
                <a:sym typeface="Calibri"/>
              </a:endParaRPr>
            </a:p>
            <a:p>
              <a:pPr marL="0" marR="0" lvl="0" indent="0" algn="ctr" rtl="0">
                <a:lnSpc>
                  <a:spcPct val="90000"/>
                </a:lnSpc>
                <a:spcBef>
                  <a:spcPts val="735"/>
                </a:spcBef>
                <a:spcAft>
                  <a:spcPts val="0"/>
                </a:spcAft>
                <a:buClr>
                  <a:schemeClr val="dk1"/>
                </a:buClr>
                <a:buSzPts val="1600"/>
                <a:buFont typeface="Calibri"/>
                <a:buNone/>
              </a:pPr>
              <a:r>
                <a:rPr lang="no-NO" sz="1600" b="0">
                  <a:solidFill>
                    <a:schemeClr val="dk1"/>
                  </a:solidFill>
                  <a:latin typeface="Calibri"/>
                  <a:ea typeface="Calibri"/>
                  <a:cs typeface="Calibri"/>
                  <a:sym typeface="Calibri"/>
                </a:rPr>
                <a:t>Protagonist, antagonist and minor characters</a:t>
              </a:r>
              <a:endParaRPr sz="1600" b="0">
                <a:solidFill>
                  <a:schemeClr val="dk1"/>
                </a:solidFill>
                <a:latin typeface="Calibri"/>
                <a:ea typeface="Calibri"/>
                <a:cs typeface="Calibri"/>
                <a:sym typeface="Calibri"/>
              </a:endParaRPr>
            </a:p>
          </p:txBody>
        </p:sp>
        <p:sp>
          <p:nvSpPr>
            <p:cNvPr id="137" name="Google Shape;137;p3"/>
            <p:cNvSpPr/>
            <p:nvPr/>
          </p:nvSpPr>
          <p:spPr>
            <a:xfrm>
              <a:off x="457661" y="1891512"/>
              <a:ext cx="3123798" cy="1628901"/>
            </a:xfrm>
            <a:prstGeom prst="rect">
              <a:avLst/>
            </a:prstGeom>
            <a:solidFill>
              <a:schemeClr val="accent2"/>
            </a:solidFill>
            <a:ln w="12700" cap="flat" cmpd="sng">
              <a:solidFill>
                <a:srgbClr val="AEABA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txBox="1"/>
            <p:nvPr/>
          </p:nvSpPr>
          <p:spPr>
            <a:xfrm>
              <a:off x="457661" y="1891512"/>
              <a:ext cx="3123798" cy="1628901"/>
            </a:xfrm>
            <a:prstGeom prst="rect">
              <a:avLst/>
            </a:prstGeom>
            <a:noFill/>
            <a:ln>
              <a:noFill/>
            </a:ln>
          </p:spPr>
          <p:txBody>
            <a:bodyPr spcFirstLastPara="1" wrap="square" lIns="72000" tIns="68575" rIns="72000"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b="0">
                <a:solidFill>
                  <a:schemeClr val="dk1"/>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r>
                <a:rPr lang="no-NO" sz="1800" b="1">
                  <a:solidFill>
                    <a:schemeClr val="dk1"/>
                  </a:solidFill>
                  <a:latin typeface="Calibri"/>
                  <a:ea typeface="Calibri"/>
                  <a:cs typeface="Calibri"/>
                  <a:sym typeface="Calibri"/>
                </a:rPr>
                <a:t>Theme(s)</a:t>
              </a:r>
              <a:endParaRPr/>
            </a:p>
            <a:p>
              <a:pPr marL="0" marR="0" lvl="0" indent="0" algn="ctr" rtl="0">
                <a:lnSpc>
                  <a:spcPct val="90000"/>
                </a:lnSpc>
                <a:spcBef>
                  <a:spcPts val="630"/>
                </a:spcBef>
                <a:spcAft>
                  <a:spcPts val="0"/>
                </a:spcAft>
                <a:buClr>
                  <a:schemeClr val="dk1"/>
                </a:buClr>
                <a:buSzPts val="1600"/>
                <a:buFont typeface="Calibri"/>
                <a:buNone/>
              </a:pPr>
              <a:r>
                <a:rPr lang="no-NO" sz="1600" b="0">
                  <a:solidFill>
                    <a:schemeClr val="dk1"/>
                  </a:solidFill>
                  <a:latin typeface="Calibri"/>
                  <a:ea typeface="Calibri"/>
                  <a:cs typeface="Calibri"/>
                  <a:sym typeface="Calibri"/>
                </a:rPr>
                <a:t>The central idea(s) in the movie. What the story is really about</a:t>
              </a:r>
              <a:endParaRPr sz="1600" b="0">
                <a:solidFill>
                  <a:schemeClr val="dk1"/>
                </a:solidFill>
                <a:latin typeface="Calibri"/>
                <a:ea typeface="Calibri"/>
                <a:cs typeface="Calibri"/>
                <a:sym typeface="Calibri"/>
              </a:endParaRPr>
            </a:p>
          </p:txBody>
        </p:sp>
        <p:sp>
          <p:nvSpPr>
            <p:cNvPr id="139" name="Google Shape;139;p3"/>
            <p:cNvSpPr/>
            <p:nvPr/>
          </p:nvSpPr>
          <p:spPr>
            <a:xfrm>
              <a:off x="3848300" y="1901041"/>
              <a:ext cx="3123798" cy="1628901"/>
            </a:xfrm>
            <a:prstGeom prst="rect">
              <a:avLst/>
            </a:prstGeom>
            <a:solidFill>
              <a:schemeClr val="accent2"/>
            </a:solidFill>
            <a:ln w="12700" cap="flat" cmpd="sng">
              <a:solidFill>
                <a:srgbClr val="AEABA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txBox="1"/>
            <p:nvPr/>
          </p:nvSpPr>
          <p:spPr>
            <a:xfrm>
              <a:off x="3848300" y="1901041"/>
              <a:ext cx="3123798" cy="1628901"/>
            </a:xfrm>
            <a:prstGeom prst="rect">
              <a:avLst/>
            </a:prstGeom>
            <a:noFill/>
            <a:ln>
              <a:noFill/>
            </a:ln>
          </p:spPr>
          <p:txBody>
            <a:bodyPr spcFirstLastPara="1" wrap="square" lIns="72000" tIns="68575" rIns="72000"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no-NO" sz="1800" b="1">
                  <a:solidFill>
                    <a:schemeClr val="dk1"/>
                  </a:solidFill>
                  <a:latin typeface="Calibri"/>
                  <a:ea typeface="Calibri"/>
                  <a:cs typeface="Calibri"/>
                  <a:sym typeface="Calibri"/>
                </a:rPr>
                <a:t>Message(s)</a:t>
              </a:r>
              <a:endParaRPr/>
            </a:p>
            <a:p>
              <a:pPr marL="0" marR="0" lvl="0" indent="0" algn="ctr" rtl="0">
                <a:lnSpc>
                  <a:spcPct val="90000"/>
                </a:lnSpc>
                <a:spcBef>
                  <a:spcPts val="630"/>
                </a:spcBef>
                <a:spcAft>
                  <a:spcPts val="0"/>
                </a:spcAft>
                <a:buClr>
                  <a:schemeClr val="dk1"/>
                </a:buClr>
                <a:buSzPts val="1600"/>
                <a:buFont typeface="Calibri"/>
                <a:buNone/>
              </a:pPr>
              <a:r>
                <a:rPr lang="no-NO" sz="1600" b="0">
                  <a:solidFill>
                    <a:schemeClr val="dk1"/>
                  </a:solidFill>
                  <a:latin typeface="Calibri"/>
                  <a:ea typeface="Calibri"/>
                  <a:cs typeface="Calibri"/>
                  <a:sym typeface="Calibri"/>
                </a:rPr>
                <a:t>What the director wants to convey</a:t>
              </a:r>
              <a:endParaRPr sz="1600" b="0">
                <a:solidFill>
                  <a:schemeClr val="dk1"/>
                </a:solidFill>
                <a:latin typeface="Calibri"/>
                <a:ea typeface="Calibri"/>
                <a:cs typeface="Calibri"/>
                <a:sym typeface="Calibri"/>
              </a:endParaRPr>
            </a:p>
          </p:txBody>
        </p:sp>
      </p:grpSp>
      <p:sp>
        <p:nvSpPr>
          <p:cNvPr id="141" name="Google Shape;141;p3"/>
          <p:cNvSpPr/>
          <p:nvPr/>
        </p:nvSpPr>
        <p:spPr>
          <a:xfrm>
            <a:off x="7940353" y="3946848"/>
            <a:ext cx="3135084" cy="1621276"/>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o-NO" sz="1800" b="1">
                <a:solidFill>
                  <a:schemeClr val="dk1"/>
                </a:solidFill>
                <a:latin typeface="Calibri"/>
                <a:ea typeface="Calibri"/>
                <a:cs typeface="Calibri"/>
                <a:sym typeface="Calibri"/>
              </a:rPr>
              <a:t>Techniques</a:t>
            </a: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no-NO" sz="1600">
                <a:solidFill>
                  <a:schemeClr val="dk1"/>
                </a:solidFill>
                <a:latin typeface="Calibri"/>
                <a:ea typeface="Calibri"/>
                <a:cs typeface="Calibri"/>
                <a:sym typeface="Calibri"/>
              </a:rPr>
              <a:t>Visual and sound effects</a:t>
            </a:r>
            <a:endParaRPr sz="1600">
              <a:solidFill>
                <a:schemeClr val="dk1"/>
              </a:solidFill>
              <a:latin typeface="Calibri"/>
              <a:ea typeface="Calibri"/>
              <a:cs typeface="Calibri"/>
              <a:sym typeface="Calibri"/>
            </a:endParaRPr>
          </a:p>
          <a:p>
            <a:pPr marL="0" marR="0" lvl="0" indent="0" algn="ctr" rtl="0">
              <a:spcBef>
                <a:spcPts val="0"/>
              </a:spcBef>
              <a:spcAft>
                <a:spcPts val="0"/>
              </a:spcAft>
              <a:buNone/>
            </a:pPr>
            <a:r>
              <a:rPr lang="no-NO" sz="1600">
                <a:solidFill>
                  <a:schemeClr val="dk1"/>
                </a:solidFill>
                <a:latin typeface="Calibri"/>
                <a:ea typeface="Calibri"/>
                <a:cs typeface="Calibri"/>
                <a:sym typeface="Calibri"/>
              </a:rPr>
              <a:t>Music</a:t>
            </a:r>
            <a:endParaRPr/>
          </a:p>
          <a:p>
            <a:pPr marL="0" marR="0" lvl="0" indent="0" algn="ctr" rtl="0">
              <a:spcBef>
                <a:spcPts val="0"/>
              </a:spcBef>
              <a:spcAft>
                <a:spcPts val="0"/>
              </a:spcAft>
              <a:buNone/>
            </a:pPr>
            <a:r>
              <a:rPr lang="no-NO" sz="1600">
                <a:solidFill>
                  <a:schemeClr val="dk1"/>
                </a:solidFill>
                <a:latin typeface="Calibri"/>
                <a:ea typeface="Calibri"/>
                <a:cs typeface="Calibri"/>
                <a:sym typeface="Calibri"/>
              </a:rPr>
              <a:t>Use of camera and clipping</a:t>
            </a:r>
            <a:endParaRPr sz="1600">
              <a:solidFill>
                <a:schemeClr val="dk1"/>
              </a:solidFill>
              <a:latin typeface="Calibri"/>
              <a:ea typeface="Calibri"/>
              <a:cs typeface="Calibri"/>
              <a:sym typeface="Calibri"/>
            </a:endParaRPr>
          </a:p>
        </p:txBody>
      </p:sp>
      <p:sp>
        <p:nvSpPr>
          <p:cNvPr id="142" name="Google Shape;142;p3"/>
          <p:cNvSpPr txBox="1"/>
          <p:nvPr/>
        </p:nvSpPr>
        <p:spPr>
          <a:xfrm>
            <a:off x="10123714" y="6195527"/>
            <a:ext cx="19407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1800">
                <a:solidFill>
                  <a:schemeClr val="dk1"/>
                </a:solidFill>
                <a:latin typeface="Calibri"/>
                <a:ea typeface="Calibri"/>
                <a:cs typeface="Calibri"/>
                <a:sym typeface="Calibri"/>
              </a:rPr>
              <a:t>Targets p. 70-71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4"/>
          <p:cNvSpPr txBox="1">
            <a:spLocks noGrp="1"/>
          </p:cNvSpPr>
          <p:nvPr>
            <p:ph type="title"/>
          </p:nvPr>
        </p:nvSpPr>
        <p:spPr>
          <a:xfrm>
            <a:off x="451076" y="289756"/>
            <a:ext cx="2783082" cy="138692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5400"/>
              <a:buFont typeface="Calibri"/>
              <a:buNone/>
            </a:pPr>
            <a:r>
              <a:rPr lang="no-NO" sz="5400" b="1" i="0" u="none" strike="noStrike" cap="none">
                <a:solidFill>
                  <a:schemeClr val="dk1"/>
                </a:solidFill>
                <a:latin typeface="Calibri"/>
                <a:ea typeface="Calibri"/>
                <a:cs typeface="Calibri"/>
                <a:sym typeface="Calibri"/>
              </a:rPr>
              <a:t> </a:t>
            </a:r>
            <a:r>
              <a:rPr lang="no-NO" sz="5400" b="1" i="0" u="sng" strike="noStrike" cap="none">
                <a:solidFill>
                  <a:schemeClr val="dk1"/>
                </a:solidFill>
                <a:latin typeface="Calibri"/>
                <a:ea typeface="Calibri"/>
                <a:cs typeface="Calibri"/>
                <a:sym typeface="Calibri"/>
              </a:rPr>
              <a:t>SETTING</a:t>
            </a:r>
            <a:endParaRPr/>
          </a:p>
        </p:txBody>
      </p:sp>
      <p:sp>
        <p:nvSpPr>
          <p:cNvPr id="149" name="Google Shape;149;p4"/>
          <p:cNvSpPr txBox="1"/>
          <p:nvPr/>
        </p:nvSpPr>
        <p:spPr>
          <a:xfrm>
            <a:off x="748501" y="1720223"/>
            <a:ext cx="218823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o-NO" sz="5400">
                <a:solidFill>
                  <a:schemeClr val="dk1"/>
                </a:solidFill>
                <a:latin typeface="Calibri"/>
                <a:ea typeface="Calibri"/>
                <a:cs typeface="Calibri"/>
                <a:sym typeface="Calibri"/>
              </a:rPr>
              <a:t>USA</a:t>
            </a:r>
            <a:endParaRPr/>
          </a:p>
        </p:txBody>
      </p:sp>
      <p:pic>
        <p:nvPicPr>
          <p:cNvPr id="150" name="Google Shape;150;p4"/>
          <p:cNvPicPr preferRelativeResize="0"/>
          <p:nvPr/>
        </p:nvPicPr>
        <p:blipFill rotWithShape="1">
          <a:blip r:embed="rId3">
            <a:alphaModFix/>
          </a:blip>
          <a:srcRect/>
          <a:stretch/>
        </p:blipFill>
        <p:spPr>
          <a:xfrm>
            <a:off x="7327392" y="3258349"/>
            <a:ext cx="4876800" cy="3580209"/>
          </a:xfrm>
          <a:prstGeom prst="rect">
            <a:avLst/>
          </a:prstGeom>
          <a:noFill/>
          <a:ln w="9525" cap="flat" cmpd="sng">
            <a:solidFill>
              <a:schemeClr val="accent4"/>
            </a:solidFill>
            <a:prstDash val="solid"/>
            <a:round/>
            <a:headEnd type="none" w="sm" len="sm"/>
            <a:tailEnd type="none" w="sm" len="sm"/>
          </a:ln>
        </p:spPr>
      </p:pic>
      <p:sp>
        <p:nvSpPr>
          <p:cNvPr id="151" name="Google Shape;151;p4"/>
          <p:cNvSpPr txBox="1"/>
          <p:nvPr/>
        </p:nvSpPr>
        <p:spPr>
          <a:xfrm>
            <a:off x="1010045" y="3741642"/>
            <a:ext cx="218823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5400">
                <a:solidFill>
                  <a:schemeClr val="dk1"/>
                </a:solidFill>
                <a:latin typeface="Calibri"/>
                <a:ea typeface="Calibri"/>
                <a:cs typeface="Calibri"/>
                <a:sym typeface="Calibri"/>
              </a:rPr>
              <a:t>INDIA</a:t>
            </a:r>
            <a:endParaRPr/>
          </a:p>
        </p:txBody>
      </p:sp>
      <p:sp>
        <p:nvSpPr>
          <p:cNvPr id="152" name="Google Shape;152;p4"/>
          <p:cNvSpPr txBox="1"/>
          <p:nvPr/>
        </p:nvSpPr>
        <p:spPr>
          <a:xfrm>
            <a:off x="273245" y="5514975"/>
            <a:ext cx="38100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1800">
                <a:solidFill>
                  <a:schemeClr val="dk1"/>
                </a:solidFill>
                <a:latin typeface="Calibri"/>
                <a:ea typeface="Calibri"/>
                <a:cs typeface="Calibri"/>
                <a:sym typeface="Calibri"/>
              </a:rPr>
              <a:t>THE BEGINNING OF THE 21st CENTURY</a:t>
            </a:r>
            <a:endParaRPr/>
          </a:p>
        </p:txBody>
      </p:sp>
      <p:pic>
        <p:nvPicPr>
          <p:cNvPr id="153" name="Google Shape;153;p4"/>
          <p:cNvPicPr preferRelativeResize="0"/>
          <p:nvPr/>
        </p:nvPicPr>
        <p:blipFill rotWithShape="1">
          <a:blip r:embed="rId4">
            <a:alphaModFix/>
          </a:blip>
          <a:srcRect/>
          <a:stretch/>
        </p:blipFill>
        <p:spPr>
          <a:xfrm>
            <a:off x="3333345" y="859393"/>
            <a:ext cx="3379577" cy="2238970"/>
          </a:xfrm>
          <a:prstGeom prst="rect">
            <a:avLst/>
          </a:prstGeom>
          <a:noFill/>
          <a:ln>
            <a:noFill/>
          </a:ln>
        </p:spPr>
      </p:pic>
      <p:pic>
        <p:nvPicPr>
          <p:cNvPr id="154" name="Google Shape;154;p4"/>
          <p:cNvPicPr preferRelativeResize="0"/>
          <p:nvPr/>
        </p:nvPicPr>
        <p:blipFill rotWithShape="1">
          <a:blip r:embed="rId5">
            <a:alphaModFix/>
          </a:blip>
          <a:srcRect/>
          <a:stretch/>
        </p:blipFill>
        <p:spPr>
          <a:xfrm>
            <a:off x="3960892" y="3222188"/>
            <a:ext cx="2558224" cy="2860237"/>
          </a:xfrm>
          <a:prstGeom prst="rect">
            <a:avLst/>
          </a:prstGeom>
          <a:noFill/>
          <a:ln>
            <a:noFill/>
          </a:ln>
        </p:spPr>
      </p:pic>
      <p:pic>
        <p:nvPicPr>
          <p:cNvPr id="155" name="Google Shape;155;p4"/>
          <p:cNvPicPr preferRelativeResize="0"/>
          <p:nvPr/>
        </p:nvPicPr>
        <p:blipFill rotWithShape="1">
          <a:blip r:embed="rId6">
            <a:alphaModFix/>
          </a:blip>
          <a:srcRect/>
          <a:stretch/>
        </p:blipFill>
        <p:spPr>
          <a:xfrm>
            <a:off x="7339584" y="19442"/>
            <a:ext cx="4864608" cy="32657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9301599" y="248178"/>
            <a:ext cx="2370851" cy="460949"/>
          </a:xfrm>
          <a:prstGeom prst="rect">
            <a:avLst/>
          </a:prstGeom>
          <a:noFill/>
          <a:ln>
            <a:noFill/>
          </a:ln>
        </p:spPr>
        <p:txBody>
          <a:bodyPr spcFirstLastPara="1" wrap="square" lIns="91425" tIns="45700" rIns="91425" bIns="45700" anchor="b" anchorCtr="0">
            <a:normAutofit fontScale="90000"/>
          </a:bodyPr>
          <a:lstStyle/>
          <a:p>
            <a:pPr marL="0" marR="0" lvl="0" indent="0" algn="l" rtl="0">
              <a:lnSpc>
                <a:spcPct val="90000"/>
              </a:lnSpc>
              <a:spcBef>
                <a:spcPts val="0"/>
              </a:spcBef>
              <a:spcAft>
                <a:spcPts val="0"/>
              </a:spcAft>
              <a:buClr>
                <a:srgbClr val="757070"/>
              </a:buClr>
              <a:buSzPct val="100000"/>
              <a:buFont typeface="Calibri"/>
              <a:buNone/>
            </a:pPr>
            <a:r>
              <a:rPr lang="no-NO" sz="4800" b="0" i="0" u="none" strike="noStrike" cap="none">
                <a:solidFill>
                  <a:srgbClr val="757070"/>
                </a:solidFill>
                <a:latin typeface="Calibri"/>
                <a:ea typeface="Calibri"/>
                <a:cs typeface="Calibri"/>
                <a:sym typeface="Calibri"/>
              </a:rPr>
              <a:t>    </a:t>
            </a:r>
            <a:endParaRPr/>
          </a:p>
        </p:txBody>
      </p:sp>
      <p:sp>
        <p:nvSpPr>
          <p:cNvPr id="162" name="Google Shape;162;p5"/>
          <p:cNvSpPr txBox="1">
            <a:spLocks noGrp="1"/>
          </p:cNvSpPr>
          <p:nvPr>
            <p:ph type="body" idx="1"/>
          </p:nvPr>
        </p:nvSpPr>
        <p:spPr>
          <a:xfrm>
            <a:off x="8789437" y="699378"/>
            <a:ext cx="3012037" cy="6158621"/>
          </a:xfrm>
          <a:prstGeom prst="rect">
            <a:avLst/>
          </a:prstGeom>
          <a:noFill/>
          <a:ln>
            <a:noFill/>
          </a:ln>
        </p:spPr>
        <p:txBody>
          <a:bodyPr spcFirstLastPara="1" wrap="square" lIns="91425" tIns="45700" rIns="91425" bIns="45700" anchor="t" anchorCtr="0">
            <a:normAutofit/>
          </a:bodyPr>
          <a:lstStyle/>
          <a:p>
            <a:pPr marL="216000" marR="0" lvl="0" indent="-216000" algn="l" rtl="0">
              <a:lnSpc>
                <a:spcPct val="100000"/>
              </a:lnSpc>
              <a:spcBef>
                <a:spcPts val="0"/>
              </a:spcBef>
              <a:spcAft>
                <a:spcPts val="0"/>
              </a:spcAft>
              <a:buClr>
                <a:schemeClr val="accent1"/>
              </a:buClr>
              <a:buSzPts val="1600"/>
              <a:buFont typeface="Arial"/>
              <a:buChar char="•"/>
            </a:pPr>
            <a:r>
              <a:rPr lang="no-NO" sz="1600" b="0" i="0" u="none" strike="noStrike" cap="none">
                <a:solidFill>
                  <a:srgbClr val="757070"/>
                </a:solidFill>
                <a:latin typeface="Calibri"/>
                <a:ea typeface="Calibri"/>
                <a:cs typeface="Calibri"/>
                <a:sym typeface="Calibri"/>
              </a:rPr>
              <a:t>Todd is an office manager in a callcenter in the US</a:t>
            </a:r>
            <a:endParaRPr/>
          </a:p>
          <a:p>
            <a:pPr marL="216000" marR="0" lvl="0" indent="-216000" algn="l" rtl="0">
              <a:lnSpc>
                <a:spcPct val="100000"/>
              </a:lnSpc>
              <a:spcBef>
                <a:spcPts val="900"/>
              </a:spcBef>
              <a:spcAft>
                <a:spcPts val="0"/>
              </a:spcAft>
              <a:buClr>
                <a:schemeClr val="accent1"/>
              </a:buClr>
              <a:buSzPts val="1600"/>
              <a:buFont typeface="Arial"/>
              <a:buChar char="•"/>
            </a:pPr>
            <a:r>
              <a:rPr lang="no-NO" sz="1600" b="0" i="0" u="none" strike="noStrike" cap="none">
                <a:solidFill>
                  <a:srgbClr val="757070"/>
                </a:solidFill>
                <a:latin typeface="Calibri"/>
                <a:ea typeface="Calibri"/>
                <a:cs typeface="Calibri"/>
                <a:sym typeface="Calibri"/>
              </a:rPr>
              <a:t>The office is being outsourced and Todd is sent to India to kickstart the salesteam and train his own replacement.</a:t>
            </a:r>
            <a:endParaRPr/>
          </a:p>
          <a:p>
            <a:pPr marL="216000" marR="0" lvl="0" indent="-216000" algn="l" rtl="0">
              <a:lnSpc>
                <a:spcPct val="100000"/>
              </a:lnSpc>
              <a:spcBef>
                <a:spcPts val="900"/>
              </a:spcBef>
              <a:spcAft>
                <a:spcPts val="0"/>
              </a:spcAft>
              <a:buClr>
                <a:schemeClr val="accent1"/>
              </a:buClr>
              <a:buSzPts val="1600"/>
              <a:buFont typeface="Arial"/>
              <a:buChar char="•"/>
            </a:pPr>
            <a:r>
              <a:rPr lang="no-NO" sz="1600" b="0" i="0" u="none" strike="noStrike" cap="none">
                <a:solidFill>
                  <a:srgbClr val="757070"/>
                </a:solidFill>
                <a:latin typeface="Calibri"/>
                <a:ea typeface="Calibri"/>
                <a:cs typeface="Calibri"/>
                <a:sym typeface="Calibri"/>
              </a:rPr>
              <a:t>Todd has a hard time understanding Indian culture and he experiences many difficulties at the office</a:t>
            </a:r>
            <a:endParaRPr sz="1600" b="0" i="0" u="none" strike="noStrike" cap="none">
              <a:solidFill>
                <a:srgbClr val="757070"/>
              </a:solidFill>
              <a:latin typeface="Calibri"/>
              <a:ea typeface="Calibri"/>
              <a:cs typeface="Calibri"/>
              <a:sym typeface="Calibri"/>
            </a:endParaRPr>
          </a:p>
          <a:p>
            <a:pPr marL="216000" marR="0" lvl="0" indent="-216000" algn="l" rtl="0">
              <a:lnSpc>
                <a:spcPct val="100000"/>
              </a:lnSpc>
              <a:spcBef>
                <a:spcPts val="900"/>
              </a:spcBef>
              <a:spcAft>
                <a:spcPts val="0"/>
              </a:spcAft>
              <a:buClr>
                <a:schemeClr val="accent1"/>
              </a:buClr>
              <a:buSzPts val="1600"/>
              <a:buFont typeface="Arial"/>
              <a:buChar char="•"/>
            </a:pPr>
            <a:r>
              <a:rPr lang="no-NO" sz="1600" b="0" i="0" u="none" strike="noStrike" cap="none">
                <a:solidFill>
                  <a:srgbClr val="757070"/>
                </a:solidFill>
                <a:latin typeface="Calibri"/>
                <a:ea typeface="Calibri"/>
                <a:cs typeface="Calibri"/>
                <a:sym typeface="Calibri"/>
              </a:rPr>
              <a:t>Holi – the turningpoint</a:t>
            </a:r>
            <a:endParaRPr sz="1600" b="0" i="0" u="none" strike="noStrike" cap="none">
              <a:solidFill>
                <a:srgbClr val="757070"/>
              </a:solidFill>
              <a:latin typeface="Calibri"/>
              <a:ea typeface="Calibri"/>
              <a:cs typeface="Calibri"/>
              <a:sym typeface="Calibri"/>
            </a:endParaRPr>
          </a:p>
          <a:p>
            <a:pPr marL="216000" marR="0" lvl="0" indent="-216000" algn="l" rtl="0">
              <a:lnSpc>
                <a:spcPct val="100000"/>
              </a:lnSpc>
              <a:spcBef>
                <a:spcPts val="900"/>
              </a:spcBef>
              <a:spcAft>
                <a:spcPts val="0"/>
              </a:spcAft>
              <a:buClr>
                <a:schemeClr val="accent1"/>
              </a:buClr>
              <a:buSzPts val="1600"/>
              <a:buFont typeface="Arial"/>
              <a:buChar char="•"/>
            </a:pPr>
            <a:r>
              <a:rPr lang="no-NO" sz="1600" b="0" i="0" u="none" strike="noStrike" cap="none">
                <a:solidFill>
                  <a:srgbClr val="757070"/>
                </a:solidFill>
                <a:latin typeface="Calibri"/>
                <a:ea typeface="Calibri"/>
                <a:cs typeface="Calibri"/>
                <a:sym typeface="Calibri"/>
              </a:rPr>
              <a:t>Todd is adapting to Indian culture and is finally listening to his Indian co-workers. He falls in love with Asha</a:t>
            </a:r>
            <a:endParaRPr/>
          </a:p>
          <a:p>
            <a:pPr marL="216000" marR="0" lvl="0" indent="-216000" algn="l" rtl="0">
              <a:lnSpc>
                <a:spcPct val="100000"/>
              </a:lnSpc>
              <a:spcBef>
                <a:spcPts val="900"/>
              </a:spcBef>
              <a:spcAft>
                <a:spcPts val="0"/>
              </a:spcAft>
              <a:buClr>
                <a:schemeClr val="accent1"/>
              </a:buClr>
              <a:buSzPts val="1600"/>
              <a:buFont typeface="Arial"/>
              <a:buChar char="•"/>
            </a:pPr>
            <a:r>
              <a:rPr lang="no-NO" sz="1600" b="0" i="0" u="none" strike="noStrike" cap="none">
                <a:solidFill>
                  <a:srgbClr val="757070"/>
                </a:solidFill>
                <a:latin typeface="Calibri"/>
                <a:ea typeface="Calibri"/>
                <a:cs typeface="Calibri"/>
                <a:sym typeface="Calibri"/>
              </a:rPr>
              <a:t>Todds boss arrives and tells him that the callcenter is being outsourced to China</a:t>
            </a:r>
            <a:endParaRPr/>
          </a:p>
          <a:p>
            <a:pPr marL="216000" marR="0" lvl="0" indent="-216000" algn="l" rtl="0">
              <a:lnSpc>
                <a:spcPct val="100000"/>
              </a:lnSpc>
              <a:spcBef>
                <a:spcPts val="900"/>
              </a:spcBef>
              <a:spcAft>
                <a:spcPts val="0"/>
              </a:spcAft>
              <a:buClr>
                <a:schemeClr val="accent1"/>
              </a:buClr>
              <a:buSzPts val="1600"/>
              <a:buFont typeface="Arial"/>
              <a:buChar char="•"/>
            </a:pPr>
            <a:r>
              <a:rPr lang="no-NO" sz="1600" b="0" i="0" u="none" strike="noStrike" cap="none">
                <a:solidFill>
                  <a:srgbClr val="757070"/>
                </a:solidFill>
                <a:latin typeface="Calibri"/>
                <a:ea typeface="Calibri"/>
                <a:cs typeface="Calibri"/>
                <a:sym typeface="Calibri"/>
              </a:rPr>
              <a:t>Todd goes back to America</a:t>
            </a:r>
            <a:endParaRPr/>
          </a:p>
          <a:p>
            <a:pPr marL="216000" marR="0" lvl="0" indent="-216000" algn="l" rtl="0">
              <a:lnSpc>
                <a:spcPct val="100000"/>
              </a:lnSpc>
              <a:spcBef>
                <a:spcPts val="900"/>
              </a:spcBef>
              <a:spcAft>
                <a:spcPts val="0"/>
              </a:spcAft>
              <a:buClr>
                <a:schemeClr val="accent1"/>
              </a:buClr>
              <a:buSzPts val="1600"/>
              <a:buFont typeface="Arial"/>
              <a:buChar char="•"/>
            </a:pPr>
            <a:r>
              <a:rPr lang="no-NO" sz="1600" b="0" i="0" u="none" strike="noStrike" cap="none">
                <a:solidFill>
                  <a:srgbClr val="757070"/>
                </a:solidFill>
                <a:latin typeface="Calibri"/>
                <a:ea typeface="Calibri"/>
                <a:cs typeface="Calibri"/>
                <a:sym typeface="Calibri"/>
              </a:rPr>
              <a:t>Puro goes to China</a:t>
            </a:r>
            <a:endParaRPr/>
          </a:p>
          <a:p>
            <a:pPr marL="216000" marR="0" lvl="0" indent="-216000" algn="l" rtl="0">
              <a:lnSpc>
                <a:spcPct val="100000"/>
              </a:lnSpc>
              <a:spcBef>
                <a:spcPts val="900"/>
              </a:spcBef>
              <a:spcAft>
                <a:spcPts val="0"/>
              </a:spcAft>
              <a:buClr>
                <a:schemeClr val="accent1"/>
              </a:buClr>
              <a:buSzPts val="1600"/>
              <a:buFont typeface="Arial"/>
              <a:buChar char="•"/>
            </a:pPr>
            <a:r>
              <a:rPr lang="no-NO" sz="1600" b="0" i="0" u="none" strike="noStrike" cap="none">
                <a:solidFill>
                  <a:srgbClr val="757070"/>
                </a:solidFill>
                <a:latin typeface="Calibri"/>
                <a:ea typeface="Calibri"/>
                <a:cs typeface="Calibri"/>
                <a:sym typeface="Calibri"/>
              </a:rPr>
              <a:t>Asha calls</a:t>
            </a:r>
            <a:endParaRPr sz="1600" b="0" i="0" u="none" strike="noStrike" cap="none">
              <a:solidFill>
                <a:srgbClr val="757070"/>
              </a:solidFill>
              <a:latin typeface="Calibri"/>
              <a:ea typeface="Calibri"/>
              <a:cs typeface="Calibri"/>
              <a:sym typeface="Calibri"/>
            </a:endParaRPr>
          </a:p>
          <a:p>
            <a:pPr marL="216000" marR="0" lvl="0" indent="-114399" algn="l" rtl="0">
              <a:lnSpc>
                <a:spcPct val="100000"/>
              </a:lnSpc>
              <a:spcBef>
                <a:spcPts val="900"/>
              </a:spcBef>
              <a:spcAft>
                <a:spcPts val="0"/>
              </a:spcAft>
              <a:buClr>
                <a:schemeClr val="accent1"/>
              </a:buClr>
              <a:buSzPts val="1600"/>
              <a:buFont typeface="Arial"/>
              <a:buNone/>
            </a:pPr>
            <a:endParaRPr sz="1600" b="0" i="0" u="none" strike="noStrike" cap="none">
              <a:solidFill>
                <a:srgbClr val="757070"/>
              </a:solidFill>
              <a:latin typeface="Calibri"/>
              <a:ea typeface="Calibri"/>
              <a:cs typeface="Calibri"/>
              <a:sym typeface="Calibri"/>
            </a:endParaRPr>
          </a:p>
          <a:p>
            <a:pPr marL="216000" marR="0" lvl="0" indent="-114399" algn="l" rtl="0">
              <a:lnSpc>
                <a:spcPct val="100000"/>
              </a:lnSpc>
              <a:spcBef>
                <a:spcPts val="900"/>
              </a:spcBef>
              <a:spcAft>
                <a:spcPts val="0"/>
              </a:spcAft>
              <a:buClr>
                <a:schemeClr val="accent1"/>
              </a:buClr>
              <a:buSzPts val="1600"/>
              <a:buFont typeface="Arial"/>
              <a:buNone/>
            </a:pPr>
            <a:endParaRPr sz="1600" b="0" i="0" u="none" strike="noStrike" cap="none">
              <a:solidFill>
                <a:srgbClr val="757070"/>
              </a:solidFill>
              <a:latin typeface="Calibri"/>
              <a:ea typeface="Calibri"/>
              <a:cs typeface="Calibri"/>
              <a:sym typeface="Calibri"/>
            </a:endParaRPr>
          </a:p>
          <a:p>
            <a:pPr marL="216000" marR="0" lvl="0" indent="-114399" algn="l" rtl="0">
              <a:lnSpc>
                <a:spcPct val="100000"/>
              </a:lnSpc>
              <a:spcBef>
                <a:spcPts val="900"/>
              </a:spcBef>
              <a:spcAft>
                <a:spcPts val="0"/>
              </a:spcAft>
              <a:buClr>
                <a:schemeClr val="accent1"/>
              </a:buClr>
              <a:buSzPts val="1600"/>
              <a:buFont typeface="Arial"/>
              <a:buNone/>
            </a:pPr>
            <a:endParaRPr sz="1600" b="0" i="0" u="none" strike="noStrike" cap="none">
              <a:solidFill>
                <a:srgbClr val="757070"/>
              </a:solidFill>
              <a:latin typeface="Calibri"/>
              <a:ea typeface="Calibri"/>
              <a:cs typeface="Calibri"/>
              <a:sym typeface="Calibri"/>
            </a:endParaRPr>
          </a:p>
        </p:txBody>
      </p:sp>
      <p:pic>
        <p:nvPicPr>
          <p:cNvPr id="163" name="Google Shape;163;p5"/>
          <p:cNvPicPr preferRelativeResize="0"/>
          <p:nvPr/>
        </p:nvPicPr>
        <p:blipFill rotWithShape="1">
          <a:blip r:embed="rId3">
            <a:alphaModFix/>
          </a:blip>
          <a:srcRect/>
          <a:stretch/>
        </p:blipFill>
        <p:spPr>
          <a:xfrm>
            <a:off x="-95250" y="0"/>
            <a:ext cx="8572500"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2">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2">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6"/>
          <p:cNvSpPr txBox="1">
            <a:spLocks noGrp="1"/>
          </p:cNvSpPr>
          <p:nvPr>
            <p:ph type="title"/>
          </p:nvPr>
        </p:nvSpPr>
        <p:spPr>
          <a:xfrm>
            <a:off x="3848552" y="495299"/>
            <a:ext cx="4892675"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Calibri"/>
              <a:buNone/>
            </a:pPr>
            <a:r>
              <a:rPr lang="no-NO" sz="4400" b="1" i="0" u="none" strike="noStrike" cap="none">
                <a:solidFill>
                  <a:schemeClr val="dk1"/>
                </a:solidFill>
                <a:latin typeface="Calibri"/>
                <a:ea typeface="Calibri"/>
                <a:cs typeface="Calibri"/>
                <a:sym typeface="Calibri"/>
              </a:rPr>
              <a:t>CHARACTERS</a:t>
            </a:r>
            <a:r>
              <a:rPr lang="no-NO" sz="4400" b="1" i="0" u="none" strike="noStrike" cap="none">
                <a:solidFill>
                  <a:srgbClr val="757070"/>
                </a:solidFill>
                <a:latin typeface="Calibri"/>
                <a:ea typeface="Calibri"/>
                <a:cs typeface="Calibri"/>
                <a:sym typeface="Calibri"/>
              </a:rPr>
              <a:t>	</a:t>
            </a:r>
            <a:endParaRPr sz="4400" b="1" i="0" u="none" strike="noStrike" cap="none">
              <a:solidFill>
                <a:srgbClr val="757070"/>
              </a:solidFill>
              <a:latin typeface="Calibri"/>
              <a:ea typeface="Calibri"/>
              <a:cs typeface="Calibri"/>
              <a:sym typeface="Calibri"/>
            </a:endParaRPr>
          </a:p>
        </p:txBody>
      </p:sp>
      <p:sp>
        <p:nvSpPr>
          <p:cNvPr id="170" name="Google Shape;170;p6"/>
          <p:cNvSpPr txBox="1"/>
          <p:nvPr/>
        </p:nvSpPr>
        <p:spPr>
          <a:xfrm>
            <a:off x="2873828" y="1428452"/>
            <a:ext cx="6444343" cy="4001095"/>
          </a:xfrm>
          <a:prstGeom prst="rect">
            <a:avLst/>
          </a:prstGeom>
          <a:gradFill>
            <a:gsLst>
              <a:gs pos="0">
                <a:srgbClr val="FBE4D4"/>
              </a:gs>
              <a:gs pos="76000">
                <a:srgbClr val="FBE4D4"/>
              </a:gs>
              <a:gs pos="87000">
                <a:schemeClr val="accent4"/>
              </a:gs>
              <a:gs pos="100000">
                <a:schemeClr val="accent4"/>
              </a:gs>
            </a:gsLst>
            <a:path path="circle">
              <a:fillToRect l="50000" t="50000" r="50000" b="50000"/>
            </a:path>
            <a:tileRect/>
          </a:gradFill>
          <a:ln w="9525" cap="flat" cmpd="sng">
            <a:solidFill>
              <a:srgbClr val="FBE4D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3600">
              <a:solidFill>
                <a:schemeClr val="dk1"/>
              </a:solidFill>
              <a:latin typeface="Calibri"/>
              <a:ea typeface="Calibri"/>
              <a:cs typeface="Calibri"/>
              <a:sym typeface="Calibri"/>
            </a:endParaRPr>
          </a:p>
          <a:p>
            <a:pPr marL="0" marR="0" lvl="0" indent="0" algn="ctr" rtl="0">
              <a:spcBef>
                <a:spcPts val="0"/>
              </a:spcBef>
              <a:spcAft>
                <a:spcPts val="0"/>
              </a:spcAft>
              <a:buNone/>
            </a:pPr>
            <a:r>
              <a:rPr lang="no-NO" sz="3600">
                <a:solidFill>
                  <a:schemeClr val="dk1"/>
                </a:solidFill>
                <a:latin typeface="Calibri"/>
                <a:ea typeface="Calibri"/>
                <a:cs typeface="Calibri"/>
                <a:sym typeface="Calibri"/>
              </a:rPr>
              <a:t>Protagonist</a:t>
            </a:r>
            <a:endParaRPr/>
          </a:p>
          <a:p>
            <a:pPr marL="0" marR="0" lvl="0" indent="0" algn="ctr" rtl="0">
              <a:spcBef>
                <a:spcPts val="0"/>
              </a:spcBef>
              <a:spcAft>
                <a:spcPts val="0"/>
              </a:spcAft>
              <a:buNone/>
            </a:pPr>
            <a:r>
              <a:rPr lang="no-NO" sz="3600">
                <a:solidFill>
                  <a:schemeClr val="dk1"/>
                </a:solidFill>
                <a:latin typeface="Calibri"/>
                <a:ea typeface="Calibri"/>
                <a:cs typeface="Calibri"/>
                <a:sym typeface="Calibri"/>
              </a:rPr>
              <a:t>Antagonist</a:t>
            </a:r>
            <a:endParaRPr/>
          </a:p>
          <a:p>
            <a:pPr marL="0" marR="0" lvl="0" indent="0" algn="ctr" rtl="0">
              <a:spcBef>
                <a:spcPts val="0"/>
              </a:spcBef>
              <a:spcAft>
                <a:spcPts val="0"/>
              </a:spcAft>
              <a:buNone/>
            </a:pPr>
            <a:r>
              <a:rPr lang="no-NO" sz="3600">
                <a:solidFill>
                  <a:schemeClr val="dk1"/>
                </a:solidFill>
                <a:latin typeface="Calibri"/>
                <a:ea typeface="Calibri"/>
                <a:cs typeface="Calibri"/>
                <a:sym typeface="Calibri"/>
              </a:rPr>
              <a:t>Minor characters</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endParaRPr sz="3600">
              <a:solidFill>
                <a:schemeClr val="dk1"/>
              </a:solidFill>
              <a:latin typeface="Calibri"/>
              <a:ea typeface="Calibri"/>
              <a:cs typeface="Calibri"/>
              <a:sym typeface="Calibri"/>
            </a:endParaRPr>
          </a:p>
          <a:p>
            <a:pPr marL="0" marR="0" lvl="0" indent="0" algn="ctr" rtl="0">
              <a:spcBef>
                <a:spcPts val="0"/>
              </a:spcBef>
              <a:spcAft>
                <a:spcPts val="0"/>
              </a:spcAft>
              <a:buNone/>
            </a:pPr>
            <a:r>
              <a:rPr lang="no-NO" sz="3600">
                <a:solidFill>
                  <a:schemeClr val="dk1"/>
                </a:solidFill>
                <a:latin typeface="Calibri"/>
                <a:ea typeface="Calibri"/>
                <a:cs typeface="Calibri"/>
                <a:sym typeface="Calibri"/>
              </a:rPr>
              <a:t>Static and dynamic characters</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7"/>
          <p:cNvSpPr txBox="1">
            <a:spLocks noGrp="1"/>
          </p:cNvSpPr>
          <p:nvPr>
            <p:ph type="title"/>
          </p:nvPr>
        </p:nvSpPr>
        <p:spPr>
          <a:xfrm>
            <a:off x="0" y="365125"/>
            <a:ext cx="401682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57070"/>
              </a:buClr>
              <a:buSzPts val="4000"/>
              <a:buFont typeface="Calibri"/>
              <a:buNone/>
            </a:pPr>
            <a:r>
              <a:rPr lang="no-NO" sz="4000"/>
              <a:t> TODD(MR TOAD)</a:t>
            </a:r>
            <a:endParaRPr/>
          </a:p>
        </p:txBody>
      </p:sp>
      <p:pic>
        <p:nvPicPr>
          <p:cNvPr id="177" name="Google Shape;177;p7"/>
          <p:cNvPicPr preferRelativeResize="0"/>
          <p:nvPr/>
        </p:nvPicPr>
        <p:blipFill rotWithShape="1">
          <a:blip r:embed="rId3">
            <a:alphaModFix/>
          </a:blip>
          <a:srcRect/>
          <a:stretch/>
        </p:blipFill>
        <p:spPr>
          <a:xfrm>
            <a:off x="4615542" y="0"/>
            <a:ext cx="7576457" cy="6858000"/>
          </a:xfrm>
          <a:prstGeom prst="rect">
            <a:avLst/>
          </a:prstGeom>
          <a:noFill/>
          <a:ln>
            <a:noFill/>
          </a:ln>
        </p:spPr>
      </p:pic>
      <p:sp>
        <p:nvSpPr>
          <p:cNvPr id="178" name="Google Shape;178;p7"/>
          <p:cNvSpPr txBox="1"/>
          <p:nvPr/>
        </p:nvSpPr>
        <p:spPr>
          <a:xfrm>
            <a:off x="1061358" y="3850094"/>
            <a:ext cx="2754085"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1800">
                <a:solidFill>
                  <a:schemeClr val="dk1"/>
                </a:solidFill>
                <a:latin typeface="Calibri"/>
                <a:ea typeface="Calibri"/>
                <a:cs typeface="Calibri"/>
                <a:sym typeface="Calibri"/>
              </a:rPr>
              <a:t>From ethnocentrim to ethnorelativistim</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o-NO" sz="1800">
                <a:solidFill>
                  <a:schemeClr val="dk1"/>
                </a:solidFill>
                <a:latin typeface="Calibri"/>
                <a:ea typeface="Calibri"/>
                <a:cs typeface="Calibri"/>
                <a:sym typeface="Calibri"/>
              </a:rPr>
              <a:t>Increased intercultural competence</a:t>
            </a:r>
            <a:endParaRPr sz="1800">
              <a:solidFill>
                <a:schemeClr val="dk1"/>
              </a:solidFill>
              <a:latin typeface="Calibri"/>
              <a:ea typeface="Calibri"/>
              <a:cs typeface="Calibri"/>
              <a:sym typeface="Calibri"/>
            </a:endParaRPr>
          </a:p>
        </p:txBody>
      </p:sp>
      <p:pic>
        <p:nvPicPr>
          <p:cNvPr id="179" name="Google Shape;179;p7"/>
          <p:cNvPicPr preferRelativeResize="0"/>
          <p:nvPr/>
        </p:nvPicPr>
        <p:blipFill rotWithShape="1">
          <a:blip r:embed="rId4">
            <a:alphaModFix/>
          </a:blip>
          <a:srcRect/>
          <a:stretch/>
        </p:blipFill>
        <p:spPr>
          <a:xfrm>
            <a:off x="0" y="1690688"/>
            <a:ext cx="4615542" cy="16228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 calcmode="lin" valueType="num">
                                      <p:cBhvr additive="base">
                                        <p:cTn id="7" dur="500"/>
                                        <p:tgtEl>
                                          <p:spTgt spid="1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 calcmode="lin" valueType="num">
                                      <p:cBhvr additive="base">
                                        <p:cTn id="12" dur="500"/>
                                        <p:tgtEl>
                                          <p:spTgt spid="17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8"/>
                                        </p:tgtEl>
                                        <p:attrNameLst>
                                          <p:attrName>style.visibility</p:attrName>
                                        </p:attrNameLst>
                                      </p:cBhvr>
                                      <p:to>
                                        <p:strVal val="visible"/>
                                      </p:to>
                                    </p:set>
                                    <p:anim calcmode="lin" valueType="num">
                                      <p:cBhvr additive="base">
                                        <p:cTn id="17" dur="500"/>
                                        <p:tgtEl>
                                          <p:spTgt spid="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BE4D4"/>
            </a:gs>
            <a:gs pos="100000">
              <a:schemeClr val="accent4"/>
            </a:gs>
          </a:gsLst>
          <a:path path="circle">
            <a:fillToRect l="50000" t="50000" r="50000" b="50000"/>
          </a:path>
          <a:tileRect/>
        </a:gradFill>
        <a:effectLst/>
      </p:bgPr>
    </p:bg>
    <p:spTree>
      <p:nvGrpSpPr>
        <p:cNvPr id="1" name="Shape 184"/>
        <p:cNvGrpSpPr/>
        <p:nvPr/>
      </p:nvGrpSpPr>
      <p:grpSpPr>
        <a:xfrm>
          <a:off x="0" y="0"/>
          <a:ext cx="0" cy="0"/>
          <a:chOff x="0" y="0"/>
          <a:chExt cx="0" cy="0"/>
        </a:xfrm>
      </p:grpSpPr>
      <p:sp>
        <p:nvSpPr>
          <p:cNvPr id="185" name="Google Shape;18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no-NO"/>
              <a:t>Characters</a:t>
            </a:r>
            <a:endParaRPr/>
          </a:p>
        </p:txBody>
      </p:sp>
      <p:pic>
        <p:nvPicPr>
          <p:cNvPr id="186" name="Google Shape;186;p8"/>
          <p:cNvPicPr preferRelativeResize="0"/>
          <p:nvPr/>
        </p:nvPicPr>
        <p:blipFill rotWithShape="1">
          <a:blip r:embed="rId3">
            <a:alphaModFix/>
          </a:blip>
          <a:srcRect/>
          <a:stretch/>
        </p:blipFill>
        <p:spPr>
          <a:xfrm>
            <a:off x="328953" y="2343374"/>
            <a:ext cx="3671443" cy="4351339"/>
          </a:xfrm>
          <a:prstGeom prst="rect">
            <a:avLst/>
          </a:prstGeom>
          <a:noFill/>
          <a:ln>
            <a:noFill/>
          </a:ln>
        </p:spPr>
      </p:pic>
      <p:pic>
        <p:nvPicPr>
          <p:cNvPr id="187" name="Google Shape;187;p8"/>
          <p:cNvPicPr preferRelativeResize="0"/>
          <p:nvPr/>
        </p:nvPicPr>
        <p:blipFill rotWithShape="1">
          <a:blip r:embed="rId4">
            <a:alphaModFix/>
          </a:blip>
          <a:srcRect/>
          <a:stretch/>
        </p:blipFill>
        <p:spPr>
          <a:xfrm>
            <a:off x="4297134" y="2343374"/>
            <a:ext cx="4096321" cy="2293940"/>
          </a:xfrm>
          <a:prstGeom prst="rect">
            <a:avLst/>
          </a:prstGeom>
          <a:noFill/>
          <a:ln>
            <a:noFill/>
          </a:ln>
        </p:spPr>
      </p:pic>
      <p:pic>
        <p:nvPicPr>
          <p:cNvPr id="188" name="Google Shape;188;p8"/>
          <p:cNvPicPr preferRelativeResize="0"/>
          <p:nvPr/>
        </p:nvPicPr>
        <p:blipFill rotWithShape="1">
          <a:blip r:embed="rId5">
            <a:alphaModFix/>
          </a:blip>
          <a:srcRect/>
          <a:stretch/>
        </p:blipFill>
        <p:spPr>
          <a:xfrm>
            <a:off x="8690193" y="2343374"/>
            <a:ext cx="3333433" cy="2324305"/>
          </a:xfrm>
          <a:prstGeom prst="rect">
            <a:avLst/>
          </a:prstGeom>
          <a:noFill/>
          <a:ln>
            <a:noFill/>
          </a:ln>
        </p:spPr>
      </p:pic>
      <p:sp>
        <p:nvSpPr>
          <p:cNvPr id="189" name="Google Shape;189;p8"/>
          <p:cNvSpPr txBox="1"/>
          <p:nvPr/>
        </p:nvSpPr>
        <p:spPr>
          <a:xfrm>
            <a:off x="1491343" y="1828800"/>
            <a:ext cx="6399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1800">
                <a:solidFill>
                  <a:schemeClr val="dk1"/>
                </a:solidFill>
                <a:latin typeface="Calibri"/>
                <a:ea typeface="Calibri"/>
                <a:cs typeface="Calibri"/>
                <a:sym typeface="Calibri"/>
              </a:rPr>
              <a:t>Asha</a:t>
            </a:r>
            <a:endParaRPr/>
          </a:p>
        </p:txBody>
      </p:sp>
      <p:sp>
        <p:nvSpPr>
          <p:cNvPr id="190" name="Google Shape;190;p8"/>
          <p:cNvSpPr txBox="1"/>
          <p:nvPr/>
        </p:nvSpPr>
        <p:spPr>
          <a:xfrm>
            <a:off x="5911269" y="4920668"/>
            <a:ext cx="9880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1800">
                <a:solidFill>
                  <a:schemeClr val="dk1"/>
                </a:solidFill>
                <a:latin typeface="Calibri"/>
                <a:ea typeface="Calibri"/>
                <a:cs typeface="Calibri"/>
                <a:sym typeface="Calibri"/>
              </a:rPr>
              <a:t>Mr. Puro</a:t>
            </a:r>
            <a:endParaRPr sz="1800">
              <a:solidFill>
                <a:schemeClr val="dk1"/>
              </a:solidFill>
              <a:latin typeface="Calibri"/>
              <a:ea typeface="Calibri"/>
              <a:cs typeface="Calibri"/>
              <a:sym typeface="Calibri"/>
            </a:endParaRPr>
          </a:p>
        </p:txBody>
      </p:sp>
      <p:sp>
        <p:nvSpPr>
          <p:cNvPr id="191" name="Google Shape;191;p8"/>
          <p:cNvSpPr txBox="1"/>
          <p:nvPr/>
        </p:nvSpPr>
        <p:spPr>
          <a:xfrm>
            <a:off x="10031179" y="4920602"/>
            <a:ext cx="6514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1800">
                <a:solidFill>
                  <a:schemeClr val="dk1"/>
                </a:solidFill>
                <a:latin typeface="Calibri"/>
                <a:ea typeface="Calibri"/>
                <a:cs typeface="Calibri"/>
                <a:sym typeface="Calibri"/>
              </a:rPr>
              <a:t>Dave</a:t>
            </a:r>
            <a:endParaRPr sz="1800">
              <a:solidFill>
                <a:schemeClr val="dk1"/>
              </a:solidFill>
              <a:latin typeface="Calibri"/>
              <a:ea typeface="Calibri"/>
              <a:cs typeface="Calibri"/>
              <a:sym typeface="Calibri"/>
            </a:endParaRPr>
          </a:p>
        </p:txBody>
      </p:sp>
      <p:sp>
        <p:nvSpPr>
          <p:cNvPr id="192" name="Google Shape;192;p8"/>
          <p:cNvSpPr txBox="1"/>
          <p:nvPr/>
        </p:nvSpPr>
        <p:spPr>
          <a:xfrm>
            <a:off x="7892144" y="5105268"/>
            <a:ext cx="1407758" cy="1477328"/>
          </a:xfrm>
          <a:prstGeom prst="rect">
            <a:avLst/>
          </a:prstGeom>
          <a:solidFill>
            <a:srgbClr val="7F6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1800">
                <a:solidFill>
                  <a:schemeClr val="dk1"/>
                </a:solidFill>
                <a:latin typeface="Calibri"/>
                <a:ea typeface="Calibri"/>
                <a:cs typeface="Calibri"/>
                <a:sym typeface="Calibri"/>
              </a:rPr>
              <a:t>Aunt Ji</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o-NO" sz="1800">
                <a:solidFill>
                  <a:schemeClr val="dk1"/>
                </a:solidFill>
                <a:latin typeface="Calibri"/>
                <a:ea typeface="Calibri"/>
                <a:cs typeface="Calibri"/>
                <a:sym typeface="Calibri"/>
              </a:rPr>
              <a:t>Boy</a:t>
            </a:r>
            <a:endParaRPr/>
          </a:p>
          <a:p>
            <a:pPr marL="0" marR="0" lvl="0" indent="0" algn="l" rtl="0">
              <a:spcBef>
                <a:spcPts val="0"/>
              </a:spcBef>
              <a:spcAft>
                <a:spcPts val="0"/>
              </a:spcAft>
              <a:buNone/>
            </a:pPr>
            <a:r>
              <a:rPr lang="no-NO" sz="1800">
                <a:solidFill>
                  <a:schemeClr val="dk1"/>
                </a:solidFill>
                <a:latin typeface="Calibri"/>
                <a:ea typeface="Calibri"/>
                <a:cs typeface="Calibri"/>
                <a:sym typeface="Calibri"/>
              </a:rPr>
              <a:t>Menmeth</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o-NO" sz="1800">
                <a:solidFill>
                  <a:schemeClr val="dk1"/>
                </a:solidFill>
                <a:latin typeface="Calibri"/>
                <a:ea typeface="Calibri"/>
                <a:cs typeface="Calibri"/>
                <a:sym typeface="Calibri"/>
              </a:rPr>
              <a:t>Businessman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Google Shape;198;p9"/>
          <p:cNvSpPr txBox="1">
            <a:spLocks noGrp="1"/>
          </p:cNvSpPr>
          <p:nvPr>
            <p:ph type="title"/>
          </p:nvPr>
        </p:nvSpPr>
        <p:spPr>
          <a:xfrm>
            <a:off x="7149807" y="2743200"/>
            <a:ext cx="4472921" cy="1371600"/>
          </a:xfrm>
          <a:prstGeom prst="rect">
            <a:avLst/>
          </a:prstGeom>
          <a:solidFill>
            <a:srgbClr val="FEE599"/>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800"/>
              <a:buFont typeface="Calibri"/>
              <a:buNone/>
            </a:pPr>
            <a:r>
              <a:rPr lang="no-NO" sz="4800" b="1" i="0" u="none" strike="noStrike" cap="none">
                <a:solidFill>
                  <a:schemeClr val="dk1"/>
                </a:solidFill>
                <a:latin typeface="Calibri"/>
                <a:ea typeface="Calibri"/>
                <a:cs typeface="Calibri"/>
                <a:sym typeface="Calibri"/>
              </a:rPr>
              <a:t>THEMES</a:t>
            </a:r>
            <a:r>
              <a:rPr lang="no-NO" sz="4800" b="1" i="0" u="none" strike="noStrike" cap="none">
                <a:solidFill>
                  <a:schemeClr val="dk1"/>
                </a:solidFill>
                <a:highlight>
                  <a:srgbClr val="FFFF00"/>
                </a:highlight>
                <a:latin typeface="Calibri"/>
                <a:ea typeface="Calibri"/>
                <a:cs typeface="Calibri"/>
                <a:sym typeface="Calibri"/>
              </a:rPr>
              <a:t> </a:t>
            </a:r>
            <a:endParaRPr/>
          </a:p>
        </p:txBody>
      </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1266</Words>
  <Application>Microsoft Office PowerPoint</Application>
  <PresentationFormat>Widescreen</PresentationFormat>
  <Paragraphs>204</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Algerian</vt:lpstr>
      <vt:lpstr>Arial</vt:lpstr>
      <vt:lpstr>Calibri</vt:lpstr>
      <vt:lpstr>Office-tema</vt:lpstr>
      <vt:lpstr>Office-tema</vt:lpstr>
      <vt:lpstr>TODAY’S PLAN</vt:lpstr>
      <vt:lpstr>    OUTSOURCED</vt:lpstr>
      <vt:lpstr>Analysing film</vt:lpstr>
      <vt:lpstr> SETTING</vt:lpstr>
      <vt:lpstr>    </vt:lpstr>
      <vt:lpstr>CHARACTERS </vt:lpstr>
      <vt:lpstr> TODD(MR TOAD)</vt:lpstr>
      <vt:lpstr>Characters</vt:lpstr>
      <vt:lpstr>THEMES </vt:lpstr>
      <vt:lpstr>OUTSOURCING AND GLOBALIZATION</vt:lpstr>
      <vt:lpstr>CULTURAL DIFFERENCES</vt:lpstr>
      <vt:lpstr>First meeting with Mr Puro</vt:lpstr>
      <vt:lpstr>Family values</vt:lpstr>
      <vt:lpstr>Personal Space</vt:lpstr>
      <vt:lpstr>Marriage traditions</vt:lpstr>
      <vt:lpstr>DISCUSSIONTASK</vt:lpstr>
      <vt:lpstr>A MINOR TURNINGPOINT</vt:lpstr>
      <vt:lpstr>PowerPoint Presentation</vt:lpstr>
      <vt:lpstr>Language and misconceptions</vt:lpstr>
      <vt:lpstr>Has Todd brought home something from the Indian culture?</vt:lpstr>
      <vt:lpstr>OPEN ENDING</vt:lpstr>
      <vt:lpstr>Discussiontask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PLAN</dc:title>
  <dc:creator>Stine Bø Lilje</dc:creator>
  <cp:lastModifiedBy>Kristin Børte</cp:lastModifiedBy>
  <cp:revision>2</cp:revision>
  <dcterms:created xsi:type="dcterms:W3CDTF">2022-10-18T05:59:08Z</dcterms:created>
  <dcterms:modified xsi:type="dcterms:W3CDTF">2022-12-02T11:19:41Z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